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2" r:id="rId1"/>
  </p:sldMasterIdLst>
  <p:notesMasterIdLst>
    <p:notesMasterId r:id="rId30"/>
  </p:notesMasterIdLst>
  <p:handoutMasterIdLst>
    <p:handoutMasterId r:id="rId31"/>
  </p:handoutMasterIdLst>
  <p:sldIdLst>
    <p:sldId id="277" r:id="rId2"/>
    <p:sldId id="464" r:id="rId3"/>
    <p:sldId id="438" r:id="rId4"/>
    <p:sldId id="468" r:id="rId5"/>
    <p:sldId id="465" r:id="rId6"/>
    <p:sldId id="485" r:id="rId7"/>
    <p:sldId id="478" r:id="rId8"/>
    <p:sldId id="479" r:id="rId9"/>
    <p:sldId id="466" r:id="rId10"/>
    <p:sldId id="469" r:id="rId11"/>
    <p:sldId id="467" r:id="rId12"/>
    <p:sldId id="480" r:id="rId13"/>
    <p:sldId id="481" r:id="rId14"/>
    <p:sldId id="477" r:id="rId15"/>
    <p:sldId id="486" r:id="rId16"/>
    <p:sldId id="470" r:id="rId17"/>
    <p:sldId id="488" r:id="rId18"/>
    <p:sldId id="489" r:id="rId19"/>
    <p:sldId id="490" r:id="rId20"/>
    <p:sldId id="471" r:id="rId21"/>
    <p:sldId id="472" r:id="rId22"/>
    <p:sldId id="487" r:id="rId23"/>
    <p:sldId id="473" r:id="rId24"/>
    <p:sldId id="474" r:id="rId25"/>
    <p:sldId id="483" r:id="rId26"/>
    <p:sldId id="475" r:id="rId27"/>
    <p:sldId id="484" r:id="rId28"/>
    <p:sldId id="476" r:id="rId29"/>
  </p:sldIdLst>
  <p:sldSz cx="9144000" cy="6858000" type="screen4x3"/>
  <p:notesSz cx="7099300" cy="10234613"/>
  <p:custDataLst>
    <p:tags r:id="rId32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EAB4B3A-EA50-7741-A22D-E8C85B2E17F9}">
          <p14:sldIdLst>
            <p14:sldId id="277"/>
            <p14:sldId id="464"/>
            <p14:sldId id="438"/>
            <p14:sldId id="468"/>
            <p14:sldId id="465"/>
            <p14:sldId id="485"/>
            <p14:sldId id="478"/>
            <p14:sldId id="479"/>
            <p14:sldId id="466"/>
            <p14:sldId id="469"/>
            <p14:sldId id="467"/>
            <p14:sldId id="480"/>
            <p14:sldId id="481"/>
            <p14:sldId id="477"/>
            <p14:sldId id="486"/>
            <p14:sldId id="470"/>
            <p14:sldId id="488"/>
            <p14:sldId id="489"/>
            <p14:sldId id="490"/>
            <p14:sldId id="471"/>
            <p14:sldId id="472"/>
            <p14:sldId id="487"/>
            <p14:sldId id="473"/>
            <p14:sldId id="474"/>
            <p14:sldId id="483"/>
            <p14:sldId id="475"/>
            <p14:sldId id="484"/>
            <p14:sldId id="4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9900"/>
    <a:srgbClr val="003366"/>
    <a:srgbClr val="6A91FF"/>
    <a:srgbClr val="FF3300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DA37D80-6434-44D0-A028-1B22A696006F}" styleName="Stile chiaro 3 - Colore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ile chiaro 3 - Color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34"/>
    <p:restoredTop sz="95321"/>
  </p:normalViewPr>
  <p:slideViewPr>
    <p:cSldViewPr snapToGrid="0">
      <p:cViewPr varScale="1">
        <p:scale>
          <a:sx n="92" d="100"/>
          <a:sy n="92" d="100"/>
        </p:scale>
        <p:origin x="1242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1" y="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49885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Process synchronization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579813" y="0"/>
            <a:ext cx="35194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algn="r"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Operating System</a:t>
            </a:r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37051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© 2005 William Fornaciari</a:t>
            </a:r>
          </a:p>
        </p:txBody>
      </p:sp>
      <p:sp>
        <p:nvSpPr>
          <p:cNvPr id="430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32438" y="9723438"/>
            <a:ext cx="1566862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algn="r"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fld id="{81DA7548-C3AC-4C08-BF30-C64168C28791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5859263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92450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Process synchronization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94037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Operating System</a:t>
            </a:r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79488" y="757238"/>
            <a:ext cx="5151437" cy="38639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7100" y="4870450"/>
            <a:ext cx="5257800" cy="462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noProof="0" smtClean="0"/>
              <a:t>Click to edit Master text styles</a:t>
            </a:r>
          </a:p>
          <a:p>
            <a:pPr lvl="1"/>
            <a:r>
              <a:rPr lang="en-US" altLang="it-IT" noProof="0" smtClean="0"/>
              <a:t>Second level</a:t>
            </a:r>
          </a:p>
          <a:p>
            <a:pPr lvl="2"/>
            <a:r>
              <a:rPr lang="en-US" altLang="it-IT" noProof="0" smtClean="0"/>
              <a:t>Third level</a:t>
            </a:r>
          </a:p>
          <a:p>
            <a:pPr lvl="3"/>
            <a:r>
              <a:rPr lang="en-US" altLang="it-IT" noProof="0" smtClean="0"/>
              <a:t>Fourth level</a:t>
            </a:r>
          </a:p>
          <a:p>
            <a:pPr lvl="4"/>
            <a:r>
              <a:rPr lang="en-US" altLang="it-IT" noProof="0" smtClean="0"/>
              <a:t>Fifth level</a:t>
            </a:r>
          </a:p>
        </p:txBody>
      </p:sp>
      <p:sp>
        <p:nvSpPr>
          <p:cNvPr id="44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45663"/>
            <a:ext cx="309245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© 2005 William Fornaciari</a:t>
            </a:r>
          </a:p>
        </p:txBody>
      </p:sp>
      <p:sp>
        <p:nvSpPr>
          <p:cNvPr id="44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45663"/>
            <a:ext cx="3094037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fld id="{0DDD85DA-EC9E-466A-95B1-99F639DEB3EC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2010728966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ヒラギノ角ゴ Pro W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Process synchronization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Operating System</a:t>
            </a:r>
          </a:p>
        </p:txBody>
      </p:sp>
      <p:sp>
        <p:nvSpPr>
          <p:cNvPr id="19460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© 2005 William Fornaciari</a:t>
            </a:r>
          </a:p>
        </p:txBody>
      </p:sp>
      <p:sp>
        <p:nvSpPr>
          <p:cNvPr id="194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0FA1A9C8-57B2-4ADB-9B74-20AEA6A90793}" type="slidenum">
              <a:rPr lang="en-US" altLang="it-IT" sz="1300" smtClean="0">
                <a:ea typeface="ＭＳ Ｐゴシック" pitchFamily="-92" charset="-128"/>
              </a:rPr>
              <a:pPr eaLnBrk="1" hangingPunct="1">
                <a:spcBef>
                  <a:spcPct val="0"/>
                </a:spcBef>
              </a:pPr>
              <a:t>1</a:t>
            </a:fld>
            <a:endParaRPr lang="en-US" altLang="it-IT" sz="1300" smtClean="0">
              <a:ea typeface="ＭＳ Ｐゴシック" pitchFamily="-92" charset="-128"/>
            </a:endParaRPr>
          </a:p>
        </p:txBody>
      </p:sp>
      <p:sp>
        <p:nvSpPr>
          <p:cNvPr id="194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it-IT" smtClean="0">
              <a:latin typeface="Times New Roman" pitchFamily="-110" charset="0"/>
              <a:ea typeface="ヒラギノ角ゴ Pro W3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038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intestazion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Process synchronization</a:t>
            </a:r>
            <a:endParaRPr lang="en-US" altLang="it-IT"/>
          </a:p>
        </p:txBody>
      </p:sp>
      <p:sp>
        <p:nvSpPr>
          <p:cNvPr id="5" name="Segnaposto data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Operating System</a:t>
            </a:r>
            <a:endParaRPr lang="en-US" alt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© 2005 William Fornaciari</a:t>
            </a:r>
            <a:endParaRPr lang="en-US" alt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DDD85DA-EC9E-466A-95B1-99F639DEB3EC}" type="slidenum">
              <a:rPr lang="en-US" altLang="it-IT" smtClean="0"/>
              <a:pPr>
                <a:defRPr/>
              </a:pPr>
              <a:t>3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937955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intestazion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Process synchronization</a:t>
            </a:r>
            <a:endParaRPr lang="en-US" altLang="it-IT"/>
          </a:p>
        </p:txBody>
      </p:sp>
      <p:sp>
        <p:nvSpPr>
          <p:cNvPr id="5" name="Segnaposto data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Operating System</a:t>
            </a:r>
            <a:endParaRPr lang="en-US" alt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© 2005 William Fornaciari</a:t>
            </a:r>
            <a:endParaRPr lang="en-US" alt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DDD85DA-EC9E-466A-95B1-99F639DEB3EC}" type="slidenum">
              <a:rPr lang="en-US" altLang="it-IT" smtClean="0"/>
              <a:pPr>
                <a:defRPr/>
              </a:pPr>
              <a:t>25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874933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3.png"/><Relationship Id="rId5" Type="http://schemas.openxmlformats.org/officeDocument/2006/relationships/image" Target="../media/image4.jpeg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1.xml"/><Relationship Id="rId1" Type="http://schemas.openxmlformats.org/officeDocument/2006/relationships/tags" Target="../tags/tag3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9.xml"/><Relationship Id="rId1" Type="http://schemas.openxmlformats.org/officeDocument/2006/relationships/tags" Target="../tags/tag18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1.xml"/><Relationship Id="rId1" Type="http://schemas.openxmlformats.org/officeDocument/2006/relationships/tags" Target="../tags/tag20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9.xml"/><Relationship Id="rId1" Type="http://schemas.openxmlformats.org/officeDocument/2006/relationships/tags" Target="../tags/tag2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sfondo-ppt4b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04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powerpoint04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989138"/>
            <a:ext cx="2232025" cy="931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6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02313" y="1219200"/>
            <a:ext cx="31845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algn="r">
              <a:defRPr/>
            </a:pPr>
            <a:r>
              <a:rPr lang="en-US" altLang="it-IT" sz="900" b="1" smtClean="0">
                <a:solidFill>
                  <a:srgbClr val="003366"/>
                </a:solidFill>
              </a:rPr>
              <a:t>DIPARTIMENTO DI ELETTRONICA E INFORMAZIONE</a:t>
            </a:r>
          </a:p>
        </p:txBody>
      </p:sp>
      <p:sp>
        <p:nvSpPr>
          <p:cNvPr id="47002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048000" y="2057400"/>
            <a:ext cx="5867400" cy="914400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it-IT" smtClean="0"/>
              <a:t>Click to edit Master title style</a:t>
            </a:r>
            <a:endParaRPr lang="en-US" dirty="0"/>
          </a:p>
        </p:txBody>
      </p:sp>
      <p:sp>
        <p:nvSpPr>
          <p:cNvPr id="470021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4343400"/>
            <a:ext cx="6400800" cy="1143000"/>
          </a:xfrm>
        </p:spPr>
        <p:txBody>
          <a:bodyPr/>
          <a:lstStyle>
            <a:lvl1pPr marL="0" indent="0">
              <a:buFont typeface="Times" charset="0"/>
              <a:buNone/>
              <a:defRPr sz="2800"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00815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98A28A-61C2-42C0-8EB0-7491DD1A128A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2857334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96050" y="0"/>
            <a:ext cx="1962150" cy="6096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0"/>
            <a:ext cx="5734050" cy="6096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8F1A73-5940-422B-A462-714236B23C0B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233217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D3D911-5F32-43E4-88E0-6E87F370C588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999850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14EB49-A8F0-4A1F-B490-BC9F709831A8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165796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143000"/>
            <a:ext cx="38100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38100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FE69EF-B48D-4A62-B4C3-9604B5352DC8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018499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6482CB-5967-4820-BE95-87039B6496E0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235334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C6CA37-1695-4E83-AE8E-91D90FFFB2D1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2606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1461B4-D011-4496-B9F7-32BEF32D3CAC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033683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E9B3AC-9BB8-41CB-B592-A0D213CFCC42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176027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6860F1-36A0-4917-8776-7371DEFBBD24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537288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0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20" Type="http://schemas.openxmlformats.org/officeDocument/2006/relationships/tags" Target="../tags/tag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p"/>
          <p:cNvPicPr>
            <a:picLocks noChangeAspect="1" noChangeArrowheads="1"/>
          </p:cNvPicPr>
          <p:nvPr>
            <p:custDataLst>
              <p:tags r:id="rId13"/>
            </p:custDataLst>
          </p:nvPr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5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down"/>
          <p:cNvPicPr>
            <a:picLocks noChangeAspect="1" noChangeArrowheads="1"/>
          </p:cNvPicPr>
          <p:nvPr>
            <p:custDataLst>
              <p:tags r:id="rId14"/>
            </p:custDataLst>
          </p:nvPr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77013"/>
            <a:ext cx="9144000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8996" name="Rectangle 4"/>
          <p:cNvSpPr>
            <a:spLocks noGrp="1" noChangeArrowheads="1"/>
          </p:cNvSpPr>
          <p:nvPr>
            <p:ph type="title"/>
            <p:custDataLst>
              <p:tags r:id="rId15"/>
            </p:custDataLst>
          </p:nvPr>
        </p:nvSpPr>
        <p:spPr bwMode="auto">
          <a:xfrm>
            <a:off x="609600" y="0"/>
            <a:ext cx="7162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smtClean="0"/>
              <a:t>Click to edit Master title style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  <p:custDataLst>
              <p:tags r:id="rId16"/>
            </p:custDataLst>
          </p:nvPr>
        </p:nvSpPr>
        <p:spPr bwMode="auto">
          <a:xfrm>
            <a:off x="685800" y="1143000"/>
            <a:ext cx="77724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smtClean="0"/>
              <a:t>Click to edit Master text styles</a:t>
            </a:r>
          </a:p>
          <a:p>
            <a:pPr lvl="1"/>
            <a:r>
              <a:rPr lang="en-US" altLang="it-IT" smtClean="0"/>
              <a:t>Second level</a:t>
            </a:r>
          </a:p>
          <a:p>
            <a:pPr lvl="2"/>
            <a:r>
              <a:rPr lang="en-US" altLang="it-IT" smtClean="0"/>
              <a:t>Third level</a:t>
            </a:r>
          </a:p>
          <a:p>
            <a:pPr lvl="3"/>
            <a:r>
              <a:rPr lang="en-US" altLang="it-IT" smtClean="0"/>
              <a:t>Fourth level</a:t>
            </a:r>
          </a:p>
          <a:p>
            <a:pPr lvl="4"/>
            <a:r>
              <a:rPr lang="en-US" altLang="it-IT" smtClean="0"/>
              <a:t>Fifth level</a:t>
            </a:r>
          </a:p>
        </p:txBody>
      </p:sp>
      <p:sp>
        <p:nvSpPr>
          <p:cNvPr id="468998" name="Rectangle 6"/>
          <p:cNvSpPr>
            <a:spLocks noGrp="1" noChangeArrowheads="1"/>
          </p:cNvSpPr>
          <p:nvPr>
            <p:ph type="ftr" sz="quarter" idx="3"/>
            <p:custDataLst>
              <p:tags r:id="rId17"/>
            </p:custDataLst>
          </p:nvPr>
        </p:nvSpPr>
        <p:spPr bwMode="auto">
          <a:xfrm>
            <a:off x="0" y="6553200"/>
            <a:ext cx="4800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1">
                <a:solidFill>
                  <a:srgbClr val="003366"/>
                </a:solidFill>
              </a:defRPr>
            </a:lvl1pPr>
          </a:lstStyle>
          <a:p>
            <a:pPr>
              <a:defRPr/>
            </a:pPr>
            <a:r>
              <a:rPr lang="en-US" altLang="it-IT"/>
              <a:t>PhDAY 2011 - DEI</a:t>
            </a:r>
          </a:p>
        </p:txBody>
      </p:sp>
      <p:sp>
        <p:nvSpPr>
          <p:cNvPr id="468999" name="Rectangle 7"/>
          <p:cNvSpPr>
            <a:spLocks noGrp="1" noChangeArrowheads="1"/>
          </p:cNvSpPr>
          <p:nvPr>
            <p:ph type="sldNum" sz="quarter" idx="4"/>
            <p:custDataLst>
              <p:tags r:id="rId18"/>
            </p:custDataLst>
          </p:nvPr>
        </p:nvSpPr>
        <p:spPr bwMode="auto">
          <a:xfrm>
            <a:off x="72390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 b="1">
                <a:solidFill>
                  <a:srgbClr val="FF9900"/>
                </a:solidFill>
              </a:defRPr>
            </a:lvl1pPr>
          </a:lstStyle>
          <a:p>
            <a:pPr>
              <a:defRPr/>
            </a:pPr>
            <a:fld id="{FC314E6E-739F-4DCD-B187-2E9A9230620C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  <p:pic>
        <p:nvPicPr>
          <p:cNvPr id="1032" name="Picture 8" descr="powerpoint04"/>
          <p:cNvPicPr>
            <a:picLocks noChangeAspect="1" noChangeArrowheads="1"/>
          </p:cNvPicPr>
          <p:nvPr>
            <p:custDataLst>
              <p:tags r:id="rId19"/>
            </p:custDataLst>
          </p:nvPr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0" y="161925"/>
            <a:ext cx="109855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9001" name="Rectangle 9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5867400" y="838200"/>
            <a:ext cx="3276600" cy="76200"/>
          </a:xfrm>
          <a:prstGeom prst="rect">
            <a:avLst/>
          </a:prstGeom>
          <a:solidFill>
            <a:srgbClr val="003366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eaLnBrk="1" hangingPunct="1">
              <a:defRPr/>
            </a:pPr>
            <a:endParaRPr lang="it-IT" altLang="it-IT" smtClean="0"/>
          </a:p>
        </p:txBody>
      </p:sp>
      <p:sp>
        <p:nvSpPr>
          <p:cNvPr id="469002" name="Text Box 10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5981700" y="708025"/>
            <a:ext cx="31845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algn="r">
              <a:defRPr/>
            </a:pPr>
            <a:r>
              <a:rPr lang="en-US" altLang="it-IT" sz="900" b="1" smtClean="0">
                <a:solidFill>
                  <a:schemeClr val="bg1"/>
                </a:solidFill>
              </a:rPr>
              <a:t>DIPARTIMENTO DI ELETTRONICA E INFORMAZIONE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Font typeface="Times" pitchFamily="-110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9900"/>
        </a:buClr>
        <a:buFont typeface="Wingdings" pitchFamily="-110" charset="2"/>
        <a:buChar char="§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Font typeface="Times" pitchFamily="-110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hyperlink" Target="https://github.com/benfred/implici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sifter.org/~simon/journal/20061211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3"/>
          <p:cNvSpPr>
            <a:spLocks noGrp="1" noChangeArrowheads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524000" y="4681538"/>
            <a:ext cx="7005638" cy="804862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dirty="0" smtClean="0">
                <a:solidFill>
                  <a:srgbClr val="002060"/>
                </a:solidFill>
              </a:rPr>
              <a:t>Coding Matrix Factorization</a:t>
            </a:r>
          </a:p>
        </p:txBody>
      </p:sp>
      <p:sp>
        <p:nvSpPr>
          <p:cNvPr id="3075" name="Rectangle 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643063" y="5359400"/>
            <a:ext cx="7005637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32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spcBef>
                <a:spcPct val="20000"/>
              </a:spcBef>
              <a:buClr>
                <a:srgbClr val="FF9900"/>
              </a:buClr>
              <a:buFont typeface="Wingdings" pitchFamily="-110" charset="2"/>
              <a:buChar char="§"/>
              <a:defRPr sz="28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3366"/>
              </a:buClr>
              <a:buChar char="–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sz="1600" dirty="0" smtClean="0">
                <a:solidFill>
                  <a:srgbClr val="002060"/>
                </a:solidFill>
              </a:rPr>
              <a:t>Massimo Quadrana</a:t>
            </a:r>
          </a:p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endParaRPr lang="en-US" altLang="it-IT" sz="1600" dirty="0">
              <a:solidFill>
                <a:srgbClr val="002060"/>
              </a:solidFill>
            </a:endParaRPr>
          </a:p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sz="1600" dirty="0" smtClean="0">
                <a:solidFill>
                  <a:srgbClr val="002060"/>
                </a:solidFill>
              </a:rPr>
              <a:t>Maurizio Ferrari Dacrema</a:t>
            </a:r>
          </a:p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endParaRPr lang="en-US" altLang="it-IT" sz="1400" dirty="0">
              <a:solidFill>
                <a:srgbClr val="002060"/>
              </a:solidFill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endParaRPr lang="it-IT" dirty="0"/>
          </a:p>
        </p:txBody>
      </p:sp>
      <p:sp>
        <p:nvSpPr>
          <p:cNvPr id="3" name="Rettangolo 2"/>
          <p:cNvSpPr/>
          <p:nvPr/>
        </p:nvSpPr>
        <p:spPr>
          <a:xfrm>
            <a:off x="6264275" y="5099051"/>
            <a:ext cx="2879725" cy="14557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it-IT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Variants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02803"/>
            <a:ext cx="5549900" cy="5181600"/>
          </a:xfrm>
        </p:spPr>
        <p:txBody>
          <a:bodyPr/>
          <a:lstStyle/>
          <a:p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Batch Gradient Descent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Calculate the gradients for the </a:t>
            </a:r>
            <a:r>
              <a:rPr lang="en-US" sz="1600" b="1" dirty="0" smtClean="0">
                <a:solidFill>
                  <a:schemeClr val="bg1">
                    <a:lumMod val="95000"/>
                  </a:schemeClr>
                </a:solidFill>
              </a:rPr>
              <a:t>whole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dataset to perform just </a:t>
            </a:r>
            <a:r>
              <a:rPr lang="en-US" sz="1600" b="1" dirty="0" smtClean="0">
                <a:solidFill>
                  <a:schemeClr val="bg1">
                    <a:lumMod val="95000"/>
                  </a:schemeClr>
                </a:solidFill>
              </a:rPr>
              <a:t>one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update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   learning rate (or step size): controls speed of convergence (or divergence if too large)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Cons: Very slow, no online updates</a:t>
            </a:r>
          </a:p>
          <a:p>
            <a:pPr lvl="1"/>
            <a:endParaRPr lang="en-US" sz="1600" dirty="0"/>
          </a:p>
          <a:p>
            <a:r>
              <a:rPr lang="en-US" sz="2000" dirty="0" smtClean="0"/>
              <a:t>Stochastic Gradient Descent</a:t>
            </a:r>
          </a:p>
          <a:p>
            <a:pPr lvl="1"/>
            <a:r>
              <a:rPr lang="en-US" sz="1600" dirty="0" smtClean="0"/>
              <a:t>Perform a parameter update for </a:t>
            </a:r>
            <a:r>
              <a:rPr lang="en-US" sz="1600" b="1" dirty="0" smtClean="0"/>
              <a:t>each</a:t>
            </a:r>
            <a:r>
              <a:rPr lang="en-US" sz="1600" dirty="0" smtClean="0"/>
              <a:t> user-item tuple (</a:t>
            </a:r>
            <a:r>
              <a:rPr lang="en-US" sz="1600" dirty="0" err="1" smtClean="0"/>
              <a:t>i,j</a:t>
            </a:r>
            <a:r>
              <a:rPr lang="en-US" sz="1600" dirty="0" smtClean="0"/>
              <a:t>)</a:t>
            </a:r>
          </a:p>
          <a:p>
            <a:pPr lvl="1"/>
            <a:r>
              <a:rPr lang="en-US" sz="1600" dirty="0" smtClean="0"/>
              <a:t>Pros: cheap updates, online update, same practical convergence of Batch-GD</a:t>
            </a:r>
          </a:p>
          <a:p>
            <a:pPr lvl="1"/>
            <a:r>
              <a:rPr lang="en-US" sz="1600" dirty="0" smtClean="0"/>
              <a:t>Cons: high variance (fluctuations), local minima</a:t>
            </a:r>
          </a:p>
          <a:p>
            <a:pPr lvl="1"/>
            <a:endParaRPr lang="en-US" sz="1800" dirty="0" smtClean="0"/>
          </a:p>
          <a:p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</a:rPr>
              <a:t>Minibatch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SGD (not-covered)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Update every </a:t>
            </a:r>
            <a:r>
              <a:rPr lang="en-US" sz="1600" dirty="0" err="1" smtClean="0">
                <a:solidFill>
                  <a:schemeClr val="bg1">
                    <a:lumMod val="95000"/>
                  </a:schemeClr>
                </a:solidFill>
              </a:rPr>
              <a:t>minibatch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of </a:t>
            </a:r>
            <a:r>
              <a:rPr lang="en-US" sz="1600" b="1" dirty="0" smtClean="0">
                <a:solidFill>
                  <a:schemeClr val="bg1">
                    <a:lumMod val="95000"/>
                  </a:schemeClr>
                </a:solidFill>
              </a:rPr>
              <a:t>n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training tuples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Pros over SGD: less variance 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sym typeface="Wingdings"/>
              </a:rPr>
              <a:t> stable convergence, fast matrix-ops</a:t>
            </a:r>
            <a:endParaRPr lang="en-US" sz="1600" dirty="0" smtClean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endParaRPr lang="en-US" sz="1600" dirty="0" smtClean="0"/>
          </a:p>
          <a:p>
            <a:pPr lvl="1"/>
            <a:endParaRPr lang="en-US" sz="1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10</a:t>
            </a:fld>
            <a:endParaRPr lang="en-US" altLang="it-IT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443" y="3195637"/>
            <a:ext cx="2879982" cy="30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6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Matrix Factorization with SGD</a:t>
            </a:r>
            <a:endParaRPr lang="en-US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8267700" cy="4953000"/>
          </a:xfrm>
        </p:spPr>
        <p:txBody>
          <a:bodyPr/>
          <a:lstStyle/>
          <a:p>
            <a:r>
              <a:rPr lang="en-US" sz="2000" dirty="0" smtClean="0"/>
              <a:t>Compute the partial derivatives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11</a:t>
            </a:fld>
            <a:endParaRPr lang="en-US" altLang="it-IT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998" y="1820001"/>
            <a:ext cx="3397251" cy="561642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447" y="1816121"/>
            <a:ext cx="3159125" cy="56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55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Matrix Factorization with SGD</a:t>
            </a:r>
            <a:endParaRPr lang="en-US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8267700" cy="4953000"/>
          </a:xfrm>
        </p:spPr>
        <p:txBody>
          <a:bodyPr/>
          <a:lstStyle/>
          <a:p>
            <a:r>
              <a:rPr lang="en-US" sz="2000" dirty="0" smtClean="0"/>
              <a:t>Compute the partial derivatives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Random shuffle </a:t>
            </a:r>
            <a:r>
              <a:rPr lang="en-US" sz="2000" b="1" u="sng" dirty="0" smtClean="0"/>
              <a:t>non-zero</a:t>
            </a:r>
            <a:r>
              <a:rPr lang="en-US" sz="2000" b="1" dirty="0" smtClean="0"/>
              <a:t> </a:t>
            </a:r>
            <a:r>
              <a:rPr lang="en-US" sz="2000" dirty="0" smtClean="0"/>
              <a:t>user-item </a:t>
            </a:r>
            <a:r>
              <a:rPr lang="en-US" sz="2000" dirty="0"/>
              <a:t>pairs in </a:t>
            </a:r>
            <a:r>
              <a:rPr lang="en-US" sz="2000" dirty="0" smtClean="0"/>
              <a:t>R</a:t>
            </a:r>
          </a:p>
          <a:p>
            <a:pPr lvl="1"/>
            <a:r>
              <a:rPr lang="en-US" sz="2000" dirty="0" smtClean="0"/>
              <a:t>For each sampled pair (</a:t>
            </a:r>
            <a:r>
              <a:rPr lang="en-US" sz="2000" dirty="0" err="1" smtClean="0"/>
              <a:t>i,j</a:t>
            </a:r>
            <a:r>
              <a:rPr lang="en-US" sz="2000" dirty="0" smtClean="0"/>
              <a:t>)</a:t>
            </a:r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12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48" y="3384308"/>
            <a:ext cx="2425701" cy="470383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998" y="1820001"/>
            <a:ext cx="3397251" cy="561642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3447" y="1816121"/>
            <a:ext cx="3159125" cy="565522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548" y="4919152"/>
            <a:ext cx="3492500" cy="356761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7548" y="4181391"/>
            <a:ext cx="3492500" cy="35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1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Matrix Factorization with SGD</a:t>
            </a:r>
            <a:endParaRPr lang="en-US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8267700" cy="4953000"/>
          </a:xfrm>
        </p:spPr>
        <p:txBody>
          <a:bodyPr/>
          <a:lstStyle/>
          <a:p>
            <a:r>
              <a:rPr lang="en-US" sz="2000" dirty="0" smtClean="0"/>
              <a:t>Compute the partial derivatives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/>
              <a:t>Random shuffle </a:t>
            </a:r>
            <a:r>
              <a:rPr lang="en-US" sz="2000" b="1" u="sng" dirty="0"/>
              <a:t>non-zero</a:t>
            </a:r>
            <a:r>
              <a:rPr lang="en-US" sz="2000" b="1" dirty="0"/>
              <a:t> </a:t>
            </a:r>
            <a:r>
              <a:rPr lang="en-US" sz="2000" dirty="0"/>
              <a:t>user-item pairs in R</a:t>
            </a:r>
          </a:p>
          <a:p>
            <a:pPr lvl="1"/>
            <a:r>
              <a:rPr lang="en-US" sz="2000" dirty="0" smtClean="0"/>
              <a:t>For each sampled pair (</a:t>
            </a:r>
            <a:r>
              <a:rPr lang="en-US" sz="2000" dirty="0" err="1" smtClean="0"/>
              <a:t>i,j</a:t>
            </a:r>
            <a:r>
              <a:rPr lang="en-US" sz="2000" dirty="0" smtClean="0"/>
              <a:t>)</a:t>
            </a:r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r>
              <a:rPr lang="en-US" sz="2000" dirty="0" smtClean="0"/>
              <a:t>Complexity Time: O(</a:t>
            </a:r>
            <a:r>
              <a:rPr lang="en-US" sz="2000" dirty="0" err="1" smtClean="0"/>
              <a:t>nnz</a:t>
            </a:r>
            <a:r>
              <a:rPr lang="mr-IN" sz="2000" dirty="0" smtClean="0"/>
              <a:t>(</a:t>
            </a:r>
            <a:r>
              <a:rPr lang="mr-IN" sz="2000" dirty="0" err="1" smtClean="0"/>
              <a:t>R</a:t>
            </a:r>
            <a:r>
              <a:rPr lang="mr-IN" sz="2000" dirty="0" smtClean="0"/>
              <a:t>)</a:t>
            </a:r>
            <a:r>
              <a:rPr lang="en-US" sz="2000" dirty="0" smtClean="0"/>
              <a:t>) &lt;&lt; O(MN) </a:t>
            </a:r>
            <a:r>
              <a:rPr lang="mr-IN" sz="2000" dirty="0" smtClean="0"/>
              <a:t>–</a:t>
            </a:r>
            <a:r>
              <a:rPr lang="en-US" sz="2000" dirty="0" smtClean="0"/>
              <a:t> Space: O((N+M)K)</a:t>
            </a:r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13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48" y="3384308"/>
            <a:ext cx="2425701" cy="470383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998" y="1820001"/>
            <a:ext cx="3397251" cy="561642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3447" y="1816121"/>
            <a:ext cx="3159125" cy="565522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548" y="4919152"/>
            <a:ext cx="3492500" cy="356761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7548" y="4181391"/>
            <a:ext cx="3492500" cy="35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81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MF-SGD tips and tricks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Tune the learning rate</a:t>
            </a:r>
          </a:p>
          <a:p>
            <a:pPr lvl="1"/>
            <a:r>
              <a:rPr lang="en-US" sz="2000" dirty="0" smtClean="0"/>
              <a:t>Grid search with cross-validation</a:t>
            </a:r>
          </a:p>
          <a:p>
            <a:pPr lvl="1"/>
            <a:r>
              <a:rPr lang="en-US" sz="2000" dirty="0" smtClean="0"/>
              <a:t>Reduce the learning rate over time with time decay</a:t>
            </a:r>
          </a:p>
          <a:p>
            <a:pPr lvl="1"/>
            <a:r>
              <a:rPr lang="en-US" sz="2000" dirty="0" smtClean="0"/>
              <a:t>More sophisticated method (</a:t>
            </a:r>
            <a:r>
              <a:rPr lang="en-US" sz="2000" dirty="0" err="1" smtClean="0"/>
              <a:t>Adagrad</a:t>
            </a:r>
            <a:r>
              <a:rPr lang="en-US" sz="2000" dirty="0" smtClean="0"/>
              <a:t>, </a:t>
            </a:r>
            <a:r>
              <a:rPr lang="en-US" sz="2000" dirty="0" err="1" smtClean="0"/>
              <a:t>RmsProp</a:t>
            </a:r>
            <a:r>
              <a:rPr lang="en-US" sz="2000" dirty="0" smtClean="0"/>
              <a:t>,</a:t>
            </a:r>
            <a:r>
              <a:rPr lang="mr-IN" sz="2000" dirty="0" smtClean="0"/>
              <a:t>…</a:t>
            </a:r>
            <a:r>
              <a:rPr lang="it-IT" sz="2000" dirty="0" smtClean="0"/>
              <a:t>)</a:t>
            </a:r>
          </a:p>
          <a:p>
            <a:endParaRPr lang="en-US" sz="2400" dirty="0" smtClean="0"/>
          </a:p>
          <a:p>
            <a:r>
              <a:rPr lang="en-US" sz="2400" dirty="0" smtClean="0"/>
              <a:t>Regularization factors play a big role</a:t>
            </a:r>
          </a:p>
          <a:p>
            <a:pPr lvl="1"/>
            <a:r>
              <a:rPr lang="en-US" sz="2000" dirty="0" smtClean="0"/>
              <a:t>Tune them as well</a:t>
            </a:r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14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81750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800" dirty="0"/>
              <a:t>Matrix </a:t>
            </a:r>
            <a:r>
              <a:rPr lang="it-IT" sz="2800" dirty="0" err="1"/>
              <a:t>Factorization</a:t>
            </a:r>
            <a:r>
              <a:rPr lang="it-IT" sz="2800" dirty="0"/>
              <a:t> in </a:t>
            </a:r>
            <a:r>
              <a:rPr lang="it-IT" sz="2800" dirty="0" err="1"/>
              <a:t>RecSys</a:t>
            </a:r>
            <a:endParaRPr lang="en-US" sz="2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081155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sz="4400" dirty="0" err="1" smtClean="0"/>
              <a:t>AsymmetricSVD</a:t>
            </a:r>
            <a:endParaRPr lang="en-US" sz="4400" dirty="0" smtClean="0"/>
          </a:p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2000" dirty="0" smtClean="0"/>
              <a:t>Modified version of SVD++</a:t>
            </a:r>
          </a:p>
          <a:p>
            <a:pPr marL="0" indent="0" algn="ctr">
              <a:buNone/>
            </a:pPr>
            <a:r>
              <a:rPr lang="en-US" sz="2000" dirty="0" smtClean="0"/>
              <a:t>SVD++ is </a:t>
            </a:r>
            <a:r>
              <a:rPr lang="en-US" sz="2000" dirty="0" err="1" smtClean="0"/>
              <a:t>FunkSVD</a:t>
            </a:r>
            <a:r>
              <a:rPr lang="en-US" sz="2000" dirty="0" smtClean="0"/>
              <a:t> with global effects</a:t>
            </a:r>
          </a:p>
          <a:p>
            <a:pPr marL="0" indent="0" algn="ctr">
              <a:buNone/>
            </a:pP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15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236173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AsymmetricSVD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400" dirty="0" smtClean="0"/>
              <a:t>Basic idea: represent users latent factors as the weighted average of their rated item latent factors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16</a:t>
            </a:fld>
            <a:endParaRPr lang="en-US" altLang="it-IT"/>
          </a:p>
        </p:txBody>
      </p:sp>
      <p:sp>
        <p:nvSpPr>
          <p:cNvPr id="6" name="Rettangolo 5"/>
          <p:cNvSpPr/>
          <p:nvPr/>
        </p:nvSpPr>
        <p:spPr>
          <a:xfrm>
            <a:off x="582026" y="3386287"/>
            <a:ext cx="1917700" cy="24765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ttangolo 7"/>
          <p:cNvSpPr/>
          <p:nvPr/>
        </p:nvSpPr>
        <p:spPr>
          <a:xfrm rot="5400000">
            <a:off x="7250612" y="2917986"/>
            <a:ext cx="977900" cy="19050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/>
              <p:cNvSpPr txBox="1"/>
              <p:nvPr/>
            </p:nvSpPr>
            <p:spPr>
              <a:xfrm>
                <a:off x="2646862" y="4435120"/>
                <a:ext cx="49530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CasellaDiTesto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6862" y="4435120"/>
                <a:ext cx="495300" cy="36933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ttangolo 9"/>
          <p:cNvSpPr/>
          <p:nvPr/>
        </p:nvSpPr>
        <p:spPr>
          <a:xfrm>
            <a:off x="1408612" y="4237187"/>
            <a:ext cx="215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tangolo 11"/>
          <p:cNvSpPr/>
          <p:nvPr/>
        </p:nvSpPr>
        <p:spPr>
          <a:xfrm rot="5400000">
            <a:off x="6736262" y="3779775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sellaDiTesto 12"/>
          <p:cNvSpPr txBox="1"/>
          <p:nvPr/>
        </p:nvSpPr>
        <p:spPr>
          <a:xfrm>
            <a:off x="1314811" y="2533787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14" name="CasellaDiTesto 13"/>
          <p:cNvSpPr txBox="1"/>
          <p:nvPr/>
        </p:nvSpPr>
        <p:spPr>
          <a:xfrm>
            <a:off x="5753197" y="2548086"/>
            <a:ext cx="377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X</a:t>
            </a:r>
            <a:endParaRPr lang="en-US" dirty="0"/>
          </a:p>
        </p:txBody>
      </p:sp>
      <p:sp>
        <p:nvSpPr>
          <p:cNvPr id="15" name="CasellaDiTesto 14"/>
          <p:cNvSpPr txBox="1"/>
          <p:nvPr/>
        </p:nvSpPr>
        <p:spPr>
          <a:xfrm>
            <a:off x="1029890" y="3009751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items</a:t>
            </a:r>
            <a:endParaRPr lang="en-US" sz="1600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5453562" y="3009751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K factors</a:t>
            </a:r>
            <a:endParaRPr lang="en-US" sz="1600" dirty="0"/>
          </a:p>
        </p:txBody>
      </p:sp>
      <p:sp>
        <p:nvSpPr>
          <p:cNvPr id="17" name="CasellaDiTesto 16"/>
          <p:cNvSpPr txBox="1"/>
          <p:nvPr/>
        </p:nvSpPr>
        <p:spPr>
          <a:xfrm>
            <a:off x="7203998" y="3009751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items</a:t>
            </a:r>
            <a:endParaRPr lang="en-US" sz="1600" dirty="0"/>
          </a:p>
        </p:txBody>
      </p:sp>
      <p:sp>
        <p:nvSpPr>
          <p:cNvPr id="18" name="CasellaDiTesto 17"/>
          <p:cNvSpPr txBox="1"/>
          <p:nvPr/>
        </p:nvSpPr>
        <p:spPr>
          <a:xfrm rot="5400000">
            <a:off x="8391448" y="3746031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K factors</a:t>
            </a:r>
            <a:endParaRPr lang="en-US" sz="1600" dirty="0"/>
          </a:p>
        </p:txBody>
      </p:sp>
      <p:sp>
        <p:nvSpPr>
          <p:cNvPr id="19" name="CasellaDiTesto 18"/>
          <p:cNvSpPr txBox="1"/>
          <p:nvPr/>
        </p:nvSpPr>
        <p:spPr>
          <a:xfrm rot="16200000">
            <a:off x="-203342" y="4281232"/>
            <a:ext cx="1024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 M users</a:t>
            </a:r>
            <a:endParaRPr lang="en-US" sz="1600" dirty="0"/>
          </a:p>
        </p:txBody>
      </p:sp>
      <p:sp>
        <p:nvSpPr>
          <p:cNvPr id="21" name="Rettangolo 20"/>
          <p:cNvSpPr/>
          <p:nvPr/>
        </p:nvSpPr>
        <p:spPr>
          <a:xfrm>
            <a:off x="1408612" y="3386288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ttangolo 21"/>
          <p:cNvSpPr/>
          <p:nvPr/>
        </p:nvSpPr>
        <p:spPr>
          <a:xfrm>
            <a:off x="564062" y="4237187"/>
            <a:ext cx="1917699" cy="230199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asellaDiTesto 22"/>
          <p:cNvSpPr txBox="1"/>
          <p:nvPr/>
        </p:nvSpPr>
        <p:spPr>
          <a:xfrm>
            <a:off x="1380534" y="5968385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j</a:t>
            </a:r>
            <a:endParaRPr lang="en-US" sz="1600" dirty="0"/>
          </a:p>
        </p:txBody>
      </p:sp>
      <p:sp>
        <p:nvSpPr>
          <p:cNvPr id="24" name="CasellaDiTesto 23"/>
          <p:cNvSpPr txBox="1"/>
          <p:nvPr/>
        </p:nvSpPr>
        <p:spPr>
          <a:xfrm>
            <a:off x="2560207" y="4190159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</a:t>
            </a:r>
            <a:endParaRPr lang="en-US" sz="1600" dirty="0"/>
          </a:p>
        </p:txBody>
      </p:sp>
      <p:sp>
        <p:nvSpPr>
          <p:cNvPr id="25" name="CasellaDiTesto 24"/>
          <p:cNvSpPr txBox="1"/>
          <p:nvPr/>
        </p:nvSpPr>
        <p:spPr>
          <a:xfrm>
            <a:off x="5776792" y="4164257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u</a:t>
            </a:r>
            <a:r>
              <a:rPr lang="en-US" sz="1600" baseline="-25000" dirty="0" err="1" smtClean="0"/>
              <a:t>i</a:t>
            </a:r>
            <a:endParaRPr lang="en-US" sz="1600" baseline="-25000" dirty="0"/>
          </a:p>
        </p:txBody>
      </p:sp>
      <p:sp>
        <p:nvSpPr>
          <p:cNvPr id="26" name="CasellaDiTesto 25"/>
          <p:cNvSpPr txBox="1"/>
          <p:nvPr/>
        </p:nvSpPr>
        <p:spPr>
          <a:xfrm>
            <a:off x="7057004" y="3701320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2</a:t>
            </a:r>
          </a:p>
        </p:txBody>
      </p:sp>
      <p:sp>
        <p:nvSpPr>
          <p:cNvPr id="27" name="Rettangolo 26"/>
          <p:cNvSpPr/>
          <p:nvPr/>
        </p:nvSpPr>
        <p:spPr>
          <a:xfrm>
            <a:off x="3250114" y="3386287"/>
            <a:ext cx="1917700" cy="24765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ttangolo 27"/>
          <p:cNvSpPr/>
          <p:nvPr/>
        </p:nvSpPr>
        <p:spPr>
          <a:xfrm>
            <a:off x="3505328" y="4237187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asellaDiTesto 28"/>
          <p:cNvSpPr txBox="1"/>
          <p:nvPr/>
        </p:nvSpPr>
        <p:spPr>
          <a:xfrm>
            <a:off x="3995335" y="2560788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33" name="Rettangolo 32"/>
          <p:cNvSpPr/>
          <p:nvPr/>
        </p:nvSpPr>
        <p:spPr>
          <a:xfrm>
            <a:off x="3232150" y="4237187"/>
            <a:ext cx="1917699" cy="230199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ttangolo 34"/>
          <p:cNvSpPr/>
          <p:nvPr/>
        </p:nvSpPr>
        <p:spPr>
          <a:xfrm>
            <a:off x="5539354" y="3364660"/>
            <a:ext cx="977900" cy="19050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p:sp>
        <p:nvSpPr>
          <p:cNvPr id="36" name="CasellaDiTesto 35"/>
          <p:cNvSpPr txBox="1"/>
          <p:nvPr/>
        </p:nvSpPr>
        <p:spPr>
          <a:xfrm>
            <a:off x="7316579" y="2494275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T</a:t>
            </a:r>
            <a:endParaRPr lang="en-US" baseline="30000" dirty="0"/>
          </a:p>
        </p:txBody>
      </p:sp>
      <p:sp>
        <p:nvSpPr>
          <p:cNvPr id="37" name="CasellaDiTesto 36"/>
          <p:cNvSpPr txBox="1"/>
          <p:nvPr/>
        </p:nvSpPr>
        <p:spPr>
          <a:xfrm>
            <a:off x="2955236" y="4175860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</a:t>
            </a:r>
            <a:endParaRPr lang="en-US" sz="1600" dirty="0"/>
          </a:p>
        </p:txBody>
      </p:sp>
      <p:sp>
        <p:nvSpPr>
          <p:cNvPr id="11" name="Rettangolo 10"/>
          <p:cNvSpPr/>
          <p:nvPr/>
        </p:nvSpPr>
        <p:spPr>
          <a:xfrm>
            <a:off x="5546789" y="4210928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ttangolo 38"/>
          <p:cNvSpPr/>
          <p:nvPr/>
        </p:nvSpPr>
        <p:spPr>
          <a:xfrm>
            <a:off x="4019004" y="4223914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ttangolo 39"/>
          <p:cNvSpPr/>
          <p:nvPr/>
        </p:nvSpPr>
        <p:spPr>
          <a:xfrm>
            <a:off x="4602796" y="4236112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ttangolo 40"/>
          <p:cNvSpPr/>
          <p:nvPr/>
        </p:nvSpPr>
        <p:spPr>
          <a:xfrm rot="5400000">
            <a:off x="7261424" y="3767287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asellaDiTesto 41"/>
          <p:cNvSpPr txBox="1"/>
          <p:nvPr/>
        </p:nvSpPr>
        <p:spPr>
          <a:xfrm>
            <a:off x="7582166" y="3688832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5</a:t>
            </a:r>
          </a:p>
        </p:txBody>
      </p:sp>
      <p:sp>
        <p:nvSpPr>
          <p:cNvPr id="43" name="Rettangolo 42"/>
          <p:cNvSpPr/>
          <p:nvPr/>
        </p:nvSpPr>
        <p:spPr>
          <a:xfrm rot="5400000">
            <a:off x="7821309" y="3764912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asellaDiTesto 43"/>
          <p:cNvSpPr txBox="1"/>
          <p:nvPr/>
        </p:nvSpPr>
        <p:spPr>
          <a:xfrm>
            <a:off x="8142051" y="3686457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7</a:t>
            </a:r>
          </a:p>
        </p:txBody>
      </p:sp>
      <p:sp>
        <p:nvSpPr>
          <p:cNvPr id="45" name="Rettangolo 44"/>
          <p:cNvSpPr/>
          <p:nvPr/>
        </p:nvSpPr>
        <p:spPr>
          <a:xfrm>
            <a:off x="5787844" y="4069817"/>
            <a:ext cx="4395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X</a:t>
            </a:r>
            <a:r>
              <a:rPr lang="en-US" baseline="-25000" dirty="0" err="1" smtClean="0"/>
              <a:t>j</a:t>
            </a:r>
            <a:endParaRPr lang="en-US" baseline="-25000" dirty="0"/>
          </a:p>
        </p:txBody>
      </p:sp>
      <p:sp>
        <p:nvSpPr>
          <p:cNvPr id="46" name="Rettangolo 45"/>
          <p:cNvSpPr/>
          <p:nvPr/>
        </p:nvSpPr>
        <p:spPr>
          <a:xfrm>
            <a:off x="3503570" y="3386288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ttangolo 46"/>
          <p:cNvSpPr/>
          <p:nvPr/>
        </p:nvSpPr>
        <p:spPr>
          <a:xfrm>
            <a:off x="4024269" y="3377360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ttangolo 47"/>
          <p:cNvSpPr/>
          <p:nvPr/>
        </p:nvSpPr>
        <p:spPr>
          <a:xfrm>
            <a:off x="4581523" y="3391040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asellaDiTesto 48"/>
          <p:cNvSpPr txBox="1"/>
          <p:nvPr/>
        </p:nvSpPr>
        <p:spPr>
          <a:xfrm>
            <a:off x="3452770" y="5902481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2</a:t>
            </a:r>
            <a:endParaRPr lang="en-US" sz="1600" dirty="0"/>
          </a:p>
        </p:txBody>
      </p:sp>
      <p:sp>
        <p:nvSpPr>
          <p:cNvPr id="51" name="CasellaDiTesto 50"/>
          <p:cNvSpPr txBox="1"/>
          <p:nvPr/>
        </p:nvSpPr>
        <p:spPr>
          <a:xfrm>
            <a:off x="4571194" y="5918374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7</a:t>
            </a:r>
            <a:endParaRPr lang="en-US" sz="1600" dirty="0"/>
          </a:p>
        </p:txBody>
      </p:sp>
      <p:sp>
        <p:nvSpPr>
          <p:cNvPr id="52" name="CasellaDiTesto 51"/>
          <p:cNvSpPr txBox="1"/>
          <p:nvPr/>
        </p:nvSpPr>
        <p:spPr>
          <a:xfrm>
            <a:off x="3981939" y="5922110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5</a:t>
            </a:r>
            <a:endParaRPr lang="en-US" sz="1600" dirty="0"/>
          </a:p>
        </p:txBody>
      </p:sp>
      <p:sp>
        <p:nvSpPr>
          <p:cNvPr id="53" name="CasellaDiTesto 52"/>
          <p:cNvSpPr txBox="1"/>
          <p:nvPr/>
        </p:nvSpPr>
        <p:spPr>
          <a:xfrm rot="16200000">
            <a:off x="4853135" y="4012980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items</a:t>
            </a:r>
            <a:endParaRPr lang="en-US" sz="1600" dirty="0"/>
          </a:p>
        </p:txBody>
      </p:sp>
      <p:sp>
        <p:nvSpPr>
          <p:cNvPr id="50" name="CasellaDiTesto 49"/>
          <p:cNvSpPr txBox="1"/>
          <p:nvPr/>
        </p:nvSpPr>
        <p:spPr>
          <a:xfrm>
            <a:off x="3767280" y="3026166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items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2718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AsymmetricSVD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X and Y have the same shape but different meaning:</a:t>
            </a:r>
          </a:p>
          <a:p>
            <a:r>
              <a:rPr lang="en-US" sz="1800" dirty="0" smtClean="0"/>
              <a:t>Y - how much a feature is important for an item </a:t>
            </a:r>
          </a:p>
          <a:p>
            <a:r>
              <a:rPr lang="en-US" sz="1800" dirty="0" smtClean="0"/>
              <a:t>X - how much a feature is </a:t>
            </a:r>
            <a:r>
              <a:rPr lang="en-US" sz="1800" smtClean="0"/>
              <a:t>important </a:t>
            </a:r>
            <a:r>
              <a:rPr lang="en-US" sz="1800" smtClean="0"/>
              <a:t>for a user</a:t>
            </a:r>
            <a:endParaRPr lang="en-US" sz="18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17</a:t>
            </a:fld>
            <a:endParaRPr lang="en-US" altLang="it-IT"/>
          </a:p>
        </p:txBody>
      </p:sp>
      <p:sp>
        <p:nvSpPr>
          <p:cNvPr id="6" name="Rettangolo 5"/>
          <p:cNvSpPr/>
          <p:nvPr/>
        </p:nvSpPr>
        <p:spPr>
          <a:xfrm>
            <a:off x="582026" y="3386287"/>
            <a:ext cx="1917700" cy="24765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ttangolo 7"/>
          <p:cNvSpPr/>
          <p:nvPr/>
        </p:nvSpPr>
        <p:spPr>
          <a:xfrm rot="5400000">
            <a:off x="7250612" y="2917986"/>
            <a:ext cx="977900" cy="19050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/>
              <p:cNvSpPr txBox="1"/>
              <p:nvPr/>
            </p:nvSpPr>
            <p:spPr>
              <a:xfrm>
                <a:off x="2646862" y="4435120"/>
                <a:ext cx="49530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CasellaDiTesto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6862" y="4435120"/>
                <a:ext cx="495300" cy="36933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ttangolo 9"/>
          <p:cNvSpPr/>
          <p:nvPr/>
        </p:nvSpPr>
        <p:spPr>
          <a:xfrm>
            <a:off x="1408612" y="4237187"/>
            <a:ext cx="215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tangolo 11"/>
          <p:cNvSpPr/>
          <p:nvPr/>
        </p:nvSpPr>
        <p:spPr>
          <a:xfrm rot="5400000">
            <a:off x="6736262" y="3779775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sellaDiTesto 12"/>
          <p:cNvSpPr txBox="1"/>
          <p:nvPr/>
        </p:nvSpPr>
        <p:spPr>
          <a:xfrm>
            <a:off x="1314811" y="2533787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14" name="CasellaDiTesto 13"/>
          <p:cNvSpPr txBox="1"/>
          <p:nvPr/>
        </p:nvSpPr>
        <p:spPr>
          <a:xfrm>
            <a:off x="5753197" y="2548086"/>
            <a:ext cx="377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X</a:t>
            </a:r>
            <a:endParaRPr lang="en-US" dirty="0"/>
          </a:p>
        </p:txBody>
      </p:sp>
      <p:sp>
        <p:nvSpPr>
          <p:cNvPr id="15" name="CasellaDiTesto 14"/>
          <p:cNvSpPr txBox="1"/>
          <p:nvPr/>
        </p:nvSpPr>
        <p:spPr>
          <a:xfrm>
            <a:off x="1029890" y="3009751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items</a:t>
            </a:r>
            <a:endParaRPr lang="en-US" sz="1600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5453562" y="3009751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K factors</a:t>
            </a:r>
            <a:endParaRPr lang="en-US" sz="1600" dirty="0"/>
          </a:p>
        </p:txBody>
      </p:sp>
      <p:sp>
        <p:nvSpPr>
          <p:cNvPr id="17" name="CasellaDiTesto 16"/>
          <p:cNvSpPr txBox="1"/>
          <p:nvPr/>
        </p:nvSpPr>
        <p:spPr>
          <a:xfrm>
            <a:off x="7203998" y="3009751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items</a:t>
            </a:r>
            <a:endParaRPr lang="en-US" sz="1600" dirty="0"/>
          </a:p>
        </p:txBody>
      </p:sp>
      <p:sp>
        <p:nvSpPr>
          <p:cNvPr id="18" name="CasellaDiTesto 17"/>
          <p:cNvSpPr txBox="1"/>
          <p:nvPr/>
        </p:nvSpPr>
        <p:spPr>
          <a:xfrm rot="5400000">
            <a:off x="8391448" y="3746031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K factors</a:t>
            </a:r>
            <a:endParaRPr lang="en-US" sz="1600" dirty="0"/>
          </a:p>
        </p:txBody>
      </p:sp>
      <p:sp>
        <p:nvSpPr>
          <p:cNvPr id="19" name="CasellaDiTesto 18"/>
          <p:cNvSpPr txBox="1"/>
          <p:nvPr/>
        </p:nvSpPr>
        <p:spPr>
          <a:xfrm rot="16200000">
            <a:off x="-203342" y="4281232"/>
            <a:ext cx="1024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 M users</a:t>
            </a:r>
            <a:endParaRPr lang="en-US" sz="1600" dirty="0"/>
          </a:p>
        </p:txBody>
      </p:sp>
      <p:sp>
        <p:nvSpPr>
          <p:cNvPr id="21" name="Rettangolo 20"/>
          <p:cNvSpPr/>
          <p:nvPr/>
        </p:nvSpPr>
        <p:spPr>
          <a:xfrm>
            <a:off x="1408612" y="3386288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ttangolo 21"/>
          <p:cNvSpPr/>
          <p:nvPr/>
        </p:nvSpPr>
        <p:spPr>
          <a:xfrm>
            <a:off x="564062" y="4237187"/>
            <a:ext cx="1917699" cy="230199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asellaDiTesto 22"/>
          <p:cNvSpPr txBox="1"/>
          <p:nvPr/>
        </p:nvSpPr>
        <p:spPr>
          <a:xfrm>
            <a:off x="1380534" y="5968385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j</a:t>
            </a:r>
            <a:endParaRPr lang="en-US" sz="1600" dirty="0"/>
          </a:p>
        </p:txBody>
      </p:sp>
      <p:sp>
        <p:nvSpPr>
          <p:cNvPr id="24" name="CasellaDiTesto 23"/>
          <p:cNvSpPr txBox="1"/>
          <p:nvPr/>
        </p:nvSpPr>
        <p:spPr>
          <a:xfrm>
            <a:off x="2560207" y="4190159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</a:t>
            </a:r>
            <a:endParaRPr lang="en-US" sz="1600" dirty="0"/>
          </a:p>
        </p:txBody>
      </p:sp>
      <p:sp>
        <p:nvSpPr>
          <p:cNvPr id="25" name="CasellaDiTesto 24"/>
          <p:cNvSpPr txBox="1"/>
          <p:nvPr/>
        </p:nvSpPr>
        <p:spPr>
          <a:xfrm>
            <a:off x="5776792" y="4164257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u</a:t>
            </a:r>
            <a:r>
              <a:rPr lang="en-US" sz="1600" baseline="-25000" dirty="0" err="1" smtClean="0"/>
              <a:t>i</a:t>
            </a:r>
            <a:endParaRPr lang="en-US" sz="1600" baseline="-25000" dirty="0"/>
          </a:p>
        </p:txBody>
      </p:sp>
      <p:sp>
        <p:nvSpPr>
          <p:cNvPr id="26" name="CasellaDiTesto 25"/>
          <p:cNvSpPr txBox="1"/>
          <p:nvPr/>
        </p:nvSpPr>
        <p:spPr>
          <a:xfrm>
            <a:off x="7057004" y="3701320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2</a:t>
            </a:r>
          </a:p>
        </p:txBody>
      </p:sp>
      <p:sp>
        <p:nvSpPr>
          <p:cNvPr id="27" name="Rettangolo 26"/>
          <p:cNvSpPr/>
          <p:nvPr/>
        </p:nvSpPr>
        <p:spPr>
          <a:xfrm>
            <a:off x="3250114" y="3386287"/>
            <a:ext cx="1917700" cy="24765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ttangolo 27"/>
          <p:cNvSpPr/>
          <p:nvPr/>
        </p:nvSpPr>
        <p:spPr>
          <a:xfrm>
            <a:off x="3505328" y="4237187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asellaDiTesto 28"/>
          <p:cNvSpPr txBox="1"/>
          <p:nvPr/>
        </p:nvSpPr>
        <p:spPr>
          <a:xfrm>
            <a:off x="3995335" y="2560788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33" name="Rettangolo 32"/>
          <p:cNvSpPr/>
          <p:nvPr/>
        </p:nvSpPr>
        <p:spPr>
          <a:xfrm>
            <a:off x="3232150" y="4237187"/>
            <a:ext cx="1917699" cy="230199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ttangolo 34"/>
          <p:cNvSpPr/>
          <p:nvPr/>
        </p:nvSpPr>
        <p:spPr>
          <a:xfrm>
            <a:off x="5539354" y="3364660"/>
            <a:ext cx="977900" cy="19050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p:sp>
        <p:nvSpPr>
          <p:cNvPr id="36" name="CasellaDiTesto 35"/>
          <p:cNvSpPr txBox="1"/>
          <p:nvPr/>
        </p:nvSpPr>
        <p:spPr>
          <a:xfrm>
            <a:off x="7316579" y="2483884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T</a:t>
            </a:r>
            <a:endParaRPr lang="en-US" baseline="30000" dirty="0"/>
          </a:p>
        </p:txBody>
      </p:sp>
      <p:sp>
        <p:nvSpPr>
          <p:cNvPr id="37" name="CasellaDiTesto 36"/>
          <p:cNvSpPr txBox="1"/>
          <p:nvPr/>
        </p:nvSpPr>
        <p:spPr>
          <a:xfrm>
            <a:off x="2955236" y="4175860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</a:t>
            </a:r>
            <a:endParaRPr lang="en-US" sz="1600" dirty="0"/>
          </a:p>
        </p:txBody>
      </p:sp>
      <p:sp>
        <p:nvSpPr>
          <p:cNvPr id="11" name="Rettangolo 10"/>
          <p:cNvSpPr/>
          <p:nvPr/>
        </p:nvSpPr>
        <p:spPr>
          <a:xfrm>
            <a:off x="5546789" y="4210928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ttangolo 38"/>
          <p:cNvSpPr/>
          <p:nvPr/>
        </p:nvSpPr>
        <p:spPr>
          <a:xfrm>
            <a:off x="4019004" y="4223914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ttangolo 39"/>
          <p:cNvSpPr/>
          <p:nvPr/>
        </p:nvSpPr>
        <p:spPr>
          <a:xfrm>
            <a:off x="4602796" y="4236112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ttangolo 40"/>
          <p:cNvSpPr/>
          <p:nvPr/>
        </p:nvSpPr>
        <p:spPr>
          <a:xfrm rot="5400000">
            <a:off x="7261424" y="3767287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asellaDiTesto 41"/>
          <p:cNvSpPr txBox="1"/>
          <p:nvPr/>
        </p:nvSpPr>
        <p:spPr>
          <a:xfrm>
            <a:off x="7582166" y="3688832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5</a:t>
            </a:r>
          </a:p>
        </p:txBody>
      </p:sp>
      <p:sp>
        <p:nvSpPr>
          <p:cNvPr id="43" name="Rettangolo 42"/>
          <p:cNvSpPr/>
          <p:nvPr/>
        </p:nvSpPr>
        <p:spPr>
          <a:xfrm rot="5400000">
            <a:off x="7821309" y="3764912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asellaDiTesto 43"/>
          <p:cNvSpPr txBox="1"/>
          <p:nvPr/>
        </p:nvSpPr>
        <p:spPr>
          <a:xfrm>
            <a:off x="8142051" y="3686457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7</a:t>
            </a:r>
          </a:p>
        </p:txBody>
      </p:sp>
      <p:sp>
        <p:nvSpPr>
          <p:cNvPr id="45" name="Rettangolo 44"/>
          <p:cNvSpPr/>
          <p:nvPr/>
        </p:nvSpPr>
        <p:spPr>
          <a:xfrm>
            <a:off x="5787844" y="4069817"/>
            <a:ext cx="4395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X</a:t>
            </a:r>
            <a:r>
              <a:rPr lang="en-US" baseline="-25000" dirty="0" err="1" smtClean="0"/>
              <a:t>j</a:t>
            </a:r>
            <a:endParaRPr lang="en-US" baseline="-25000" dirty="0"/>
          </a:p>
        </p:txBody>
      </p:sp>
      <p:sp>
        <p:nvSpPr>
          <p:cNvPr id="46" name="Rettangolo 45"/>
          <p:cNvSpPr/>
          <p:nvPr/>
        </p:nvSpPr>
        <p:spPr>
          <a:xfrm>
            <a:off x="3503570" y="3386288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ttangolo 46"/>
          <p:cNvSpPr/>
          <p:nvPr/>
        </p:nvSpPr>
        <p:spPr>
          <a:xfrm>
            <a:off x="4024269" y="3377360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ttangolo 47"/>
          <p:cNvSpPr/>
          <p:nvPr/>
        </p:nvSpPr>
        <p:spPr>
          <a:xfrm>
            <a:off x="4581523" y="3391040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asellaDiTesto 48"/>
          <p:cNvSpPr txBox="1"/>
          <p:nvPr/>
        </p:nvSpPr>
        <p:spPr>
          <a:xfrm>
            <a:off x="3452770" y="5902481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2</a:t>
            </a:r>
            <a:endParaRPr lang="en-US" sz="1600" dirty="0"/>
          </a:p>
        </p:txBody>
      </p:sp>
      <p:sp>
        <p:nvSpPr>
          <p:cNvPr id="51" name="CasellaDiTesto 50"/>
          <p:cNvSpPr txBox="1"/>
          <p:nvPr/>
        </p:nvSpPr>
        <p:spPr>
          <a:xfrm>
            <a:off x="4571194" y="5918374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7</a:t>
            </a:r>
            <a:endParaRPr lang="en-US" sz="1600" dirty="0"/>
          </a:p>
        </p:txBody>
      </p:sp>
      <p:sp>
        <p:nvSpPr>
          <p:cNvPr id="52" name="CasellaDiTesto 51"/>
          <p:cNvSpPr txBox="1"/>
          <p:nvPr/>
        </p:nvSpPr>
        <p:spPr>
          <a:xfrm>
            <a:off x="3981939" y="5922110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5</a:t>
            </a:r>
            <a:endParaRPr lang="en-US" sz="1600" dirty="0"/>
          </a:p>
        </p:txBody>
      </p:sp>
      <p:sp>
        <p:nvSpPr>
          <p:cNvPr id="53" name="CasellaDiTesto 52"/>
          <p:cNvSpPr txBox="1"/>
          <p:nvPr/>
        </p:nvSpPr>
        <p:spPr>
          <a:xfrm rot="16200000">
            <a:off x="4853135" y="4012980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items</a:t>
            </a:r>
            <a:endParaRPr lang="en-US" sz="1600" dirty="0"/>
          </a:p>
        </p:txBody>
      </p:sp>
      <p:sp>
        <p:nvSpPr>
          <p:cNvPr id="50" name="CasellaDiTesto 49"/>
          <p:cNvSpPr txBox="1"/>
          <p:nvPr/>
        </p:nvSpPr>
        <p:spPr>
          <a:xfrm>
            <a:off x="3767280" y="3026166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items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1448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AsymmetricSVD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Prediction rule (again, biases are omitted):</a:t>
            </a:r>
          </a:p>
          <a:p>
            <a:endParaRPr lang="en-US" sz="2000" dirty="0"/>
          </a:p>
          <a:p>
            <a:endParaRPr lang="en-US" sz="2000" dirty="0" smtClean="0"/>
          </a:p>
          <a:p>
            <a:pPr lvl="1"/>
            <a:endParaRPr lang="en-US" sz="1600" dirty="0"/>
          </a:p>
          <a:p>
            <a:pPr lvl="1"/>
            <a:r>
              <a:rPr lang="en-US" sz="1600" dirty="0" smtClean="0"/>
              <a:t>R(</a:t>
            </a:r>
            <a:r>
              <a:rPr lang="en-US" sz="1600" dirty="0" err="1" smtClean="0"/>
              <a:t>i</a:t>
            </a:r>
            <a:r>
              <a:rPr lang="en-US" sz="1600" dirty="0" smtClean="0"/>
              <a:t>): rated by user </a:t>
            </a:r>
            <a:r>
              <a:rPr lang="en-US" sz="1600" dirty="0" err="1" smtClean="0"/>
              <a:t>i</a:t>
            </a:r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18</a:t>
            </a:fld>
            <a:endParaRPr lang="en-US" altLang="it-IT"/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557" y="1653874"/>
            <a:ext cx="6323521" cy="930822"/>
          </a:xfrm>
          <a:prstGeom prst="rect">
            <a:avLst/>
          </a:prstGeom>
        </p:spPr>
      </p:pic>
      <p:sp>
        <p:nvSpPr>
          <p:cNvPr id="14" name="Rettangolo 13"/>
          <p:cNvSpPr/>
          <p:nvPr/>
        </p:nvSpPr>
        <p:spPr>
          <a:xfrm>
            <a:off x="6265718" y="1557310"/>
            <a:ext cx="1268360" cy="112394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0" name="CasellaDiTesto 19"/>
          <p:cNvSpPr txBox="1"/>
          <p:nvPr/>
        </p:nvSpPr>
        <p:spPr>
          <a:xfrm flipH="1">
            <a:off x="6899898" y="1915372"/>
            <a:ext cx="267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solidFill>
                  <a:srgbClr val="00B050"/>
                </a:solidFill>
              </a:rPr>
              <a:t>Rated items</a:t>
            </a:r>
            <a:endParaRPr lang="en-US" sz="1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88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AsymmetricSVD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Prediction rule (again, biases are omitted):</a:t>
            </a:r>
          </a:p>
          <a:p>
            <a:endParaRPr lang="en-US" sz="2000" dirty="0"/>
          </a:p>
          <a:p>
            <a:endParaRPr lang="en-US" sz="2000" dirty="0" smtClean="0"/>
          </a:p>
          <a:p>
            <a:pPr lvl="1"/>
            <a:endParaRPr lang="en-US" sz="1600" dirty="0"/>
          </a:p>
          <a:p>
            <a:pPr lvl="1"/>
            <a:r>
              <a:rPr lang="en-US" sz="1600" dirty="0" smtClean="0"/>
              <a:t>R(</a:t>
            </a:r>
            <a:r>
              <a:rPr lang="en-US" sz="1600" dirty="0" err="1" smtClean="0"/>
              <a:t>i</a:t>
            </a:r>
            <a:r>
              <a:rPr lang="en-US" sz="1600" dirty="0" smtClean="0"/>
              <a:t>): rated by user </a:t>
            </a:r>
            <a:r>
              <a:rPr lang="en-US" sz="1600" dirty="0" err="1" smtClean="0"/>
              <a:t>i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Loss function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19</a:t>
            </a:fld>
            <a:endParaRPr lang="en-US" altLang="it-IT"/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557" y="1653874"/>
            <a:ext cx="6323521" cy="930822"/>
          </a:xfrm>
          <a:prstGeom prst="rect">
            <a:avLst/>
          </a:prstGeom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922" y="3795588"/>
            <a:ext cx="7382496" cy="1960976"/>
          </a:xfrm>
          <a:prstGeom prst="rect">
            <a:avLst/>
          </a:prstGeom>
        </p:spPr>
      </p:pic>
      <p:sp>
        <p:nvSpPr>
          <p:cNvPr id="14" name="Rettangolo 13"/>
          <p:cNvSpPr/>
          <p:nvPr/>
        </p:nvSpPr>
        <p:spPr>
          <a:xfrm>
            <a:off x="4864675" y="1557310"/>
            <a:ext cx="2669403" cy="112394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5226627" y="3699025"/>
            <a:ext cx="2628900" cy="112394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cxnSp>
        <p:nvCxnSpPr>
          <p:cNvPr id="16" name="Connettore 4 15"/>
          <p:cNvCxnSpPr>
            <a:stCxn id="14" idx="2"/>
            <a:endCxn id="15" idx="0"/>
          </p:cNvCxnSpPr>
          <p:nvPr/>
        </p:nvCxnSpPr>
        <p:spPr>
          <a:xfrm rot="16200000" flipH="1">
            <a:off x="5861344" y="3019292"/>
            <a:ext cx="1017766" cy="341700"/>
          </a:xfrm>
          <a:prstGeom prst="bentConnector3">
            <a:avLst>
              <a:gd name="adj1" fmla="val 50000"/>
            </a:avLst>
          </a:prstGeom>
          <a:ln>
            <a:solidFill>
              <a:srgbClr val="00B05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ttangolo 11"/>
          <p:cNvSpPr/>
          <p:nvPr/>
        </p:nvSpPr>
        <p:spPr>
          <a:xfrm>
            <a:off x="2722419" y="4675309"/>
            <a:ext cx="3044536" cy="11239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29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endParaRPr lang="en-US" sz="2400" dirty="0" smtClean="0"/>
          </a:p>
          <a:p>
            <a:pPr>
              <a:lnSpc>
                <a:spcPct val="250000"/>
              </a:lnSpc>
            </a:pPr>
            <a:r>
              <a:rPr lang="en-US" sz="2400" dirty="0" err="1" smtClean="0"/>
              <a:t>FunkSVD</a:t>
            </a:r>
            <a:r>
              <a:rPr lang="en-US" sz="2400" dirty="0" smtClean="0"/>
              <a:t> 			(rating prediction)</a:t>
            </a:r>
            <a:endParaRPr lang="en-US" sz="2400" dirty="0"/>
          </a:p>
          <a:p>
            <a:pPr>
              <a:lnSpc>
                <a:spcPct val="250000"/>
              </a:lnSpc>
            </a:pPr>
            <a:r>
              <a:rPr lang="en-US" sz="2400" dirty="0" err="1" smtClean="0"/>
              <a:t>AsymmetricSVD</a:t>
            </a:r>
            <a:r>
              <a:rPr lang="en-US" sz="2400" dirty="0" smtClean="0"/>
              <a:t> 		(rating prediction)</a:t>
            </a:r>
          </a:p>
          <a:p>
            <a:pPr>
              <a:lnSpc>
                <a:spcPct val="250000"/>
              </a:lnSpc>
            </a:pPr>
            <a:r>
              <a:rPr lang="en-US" sz="2400" dirty="0" smtClean="0"/>
              <a:t>IALS or WRMF 		(implicit feedback)</a:t>
            </a: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684884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AsymmetricSVD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 smtClean="0"/>
          </a:p>
          <a:p>
            <a:pPr>
              <a:lnSpc>
                <a:spcPct val="200000"/>
              </a:lnSpc>
            </a:pPr>
            <a:r>
              <a:rPr lang="en-US" sz="2000" dirty="0" smtClean="0"/>
              <a:t>Pros:</a:t>
            </a:r>
            <a:endParaRPr lang="en-US" sz="2000" dirty="0"/>
          </a:p>
          <a:p>
            <a:pPr lvl="1">
              <a:lnSpc>
                <a:spcPct val="200000"/>
              </a:lnSpc>
            </a:pPr>
            <a:r>
              <a:rPr lang="en-US" sz="1800" dirty="0"/>
              <a:t>Fewer parameters, usually </a:t>
            </a:r>
            <a:r>
              <a:rPr lang="en-US" sz="1800" dirty="0" smtClean="0"/>
              <a:t>N (items) </a:t>
            </a:r>
            <a:r>
              <a:rPr lang="en-US" sz="1800" dirty="0"/>
              <a:t>&lt;&lt; </a:t>
            </a:r>
            <a:r>
              <a:rPr lang="en-US" sz="1800" dirty="0" smtClean="0"/>
              <a:t>M (users)</a:t>
            </a:r>
            <a:endParaRPr lang="en-US" sz="1800" dirty="0"/>
          </a:p>
          <a:p>
            <a:pPr lvl="1">
              <a:lnSpc>
                <a:spcPct val="200000"/>
              </a:lnSpc>
            </a:pPr>
            <a:r>
              <a:rPr lang="en-US" sz="1800" dirty="0"/>
              <a:t>Handle new users as soon as they start providing </a:t>
            </a:r>
            <a:r>
              <a:rPr lang="en-US" sz="1800" dirty="0" smtClean="0"/>
              <a:t>ratings</a:t>
            </a:r>
          </a:p>
          <a:p>
            <a:pPr>
              <a:lnSpc>
                <a:spcPct val="200000"/>
              </a:lnSpc>
            </a:pPr>
            <a:r>
              <a:rPr lang="en-US" sz="2000" dirty="0" smtClean="0"/>
              <a:t>Cons:</a:t>
            </a:r>
          </a:p>
          <a:p>
            <a:pPr lvl="1">
              <a:lnSpc>
                <a:spcPct val="200000"/>
              </a:lnSpc>
            </a:pPr>
            <a:r>
              <a:rPr lang="en-US" sz="1800" dirty="0" smtClean="0"/>
              <a:t>Similar function but much slower training than simple </a:t>
            </a:r>
            <a:r>
              <a:rPr lang="en-US" sz="1800" dirty="0" err="1" smtClean="0"/>
              <a:t>FunkSVD</a:t>
            </a:r>
            <a:r>
              <a:rPr lang="en-US" sz="1800" dirty="0" smtClean="0"/>
              <a:t>, because of the summations</a:t>
            </a:r>
            <a:endParaRPr lang="en-US" sz="1800" dirty="0"/>
          </a:p>
          <a:p>
            <a:pPr>
              <a:lnSpc>
                <a:spcPct val="200000"/>
              </a:lnSpc>
            </a:pPr>
            <a:endParaRPr lang="en-US" sz="2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20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08489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AsySVD</a:t>
            </a:r>
            <a:r>
              <a:rPr lang="en-US" dirty="0" smtClean="0"/>
              <a:t>-SGD updates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Partial derivatives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Update </a:t>
            </a:r>
            <a:r>
              <a:rPr lang="en-US" sz="2400" dirty="0" err="1" smtClean="0"/>
              <a:t>x</a:t>
            </a:r>
            <a:r>
              <a:rPr lang="en-US" sz="2400" baseline="-25000" dirty="0" err="1" smtClean="0"/>
              <a:t>j</a:t>
            </a:r>
            <a:r>
              <a:rPr lang="en-US" sz="2400" dirty="0" smtClean="0"/>
              <a:t> and </a:t>
            </a:r>
            <a:r>
              <a:rPr lang="en-US" sz="2400" dirty="0" err="1" smtClean="0"/>
              <a:t>y</a:t>
            </a:r>
            <a:r>
              <a:rPr lang="en-US" sz="2400" baseline="-25000" dirty="0" err="1" smtClean="0"/>
              <a:t>l</a:t>
            </a:r>
            <a:r>
              <a:rPr lang="en-US" sz="2400" dirty="0" smtClean="0"/>
              <a:t> similar to </a:t>
            </a:r>
            <a:r>
              <a:rPr lang="en-US" sz="2400" dirty="0" err="1" smtClean="0"/>
              <a:t>FunkSVD</a:t>
            </a:r>
            <a:endParaRPr lang="en-US" sz="24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21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750" y="1733550"/>
            <a:ext cx="2406650" cy="596338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1708150"/>
            <a:ext cx="3613150" cy="75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13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800" dirty="0"/>
              <a:t>Matrix </a:t>
            </a:r>
            <a:r>
              <a:rPr lang="it-IT" sz="2800" dirty="0" err="1"/>
              <a:t>Factorization</a:t>
            </a:r>
            <a:r>
              <a:rPr lang="it-IT" sz="2800" dirty="0"/>
              <a:t> in </a:t>
            </a:r>
            <a:r>
              <a:rPr lang="it-IT" sz="2800" dirty="0" err="1"/>
              <a:t>RecSys</a:t>
            </a:r>
            <a:endParaRPr lang="en-US" sz="2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081155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sz="4400" dirty="0"/>
              <a:t>IALS or WRMF</a:t>
            </a:r>
            <a:endParaRPr lang="en-US" sz="4400" dirty="0" smtClean="0"/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r>
              <a:rPr lang="en-US" sz="2400" dirty="0" smtClean="0"/>
              <a:t>Matrix Factorization for implicit feedbacks</a:t>
            </a: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22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305846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IALS or WRMF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Implicit Alternating Least Squares</a:t>
            </a:r>
          </a:p>
          <a:p>
            <a:pPr lvl="1"/>
            <a:r>
              <a:rPr lang="en-US" sz="2000" dirty="0" smtClean="0"/>
              <a:t>Collaborative </a:t>
            </a:r>
            <a:r>
              <a:rPr lang="en-US" sz="2000" dirty="0"/>
              <a:t>Filtering for Implicit Feedback </a:t>
            </a:r>
            <a:r>
              <a:rPr lang="en-US" sz="2000" dirty="0" smtClean="0"/>
              <a:t>Datasets (Hu et al, 2008)</a:t>
            </a:r>
          </a:p>
          <a:p>
            <a:r>
              <a:rPr lang="en-US" sz="2400" dirty="0" smtClean="0"/>
              <a:t>Also called Weighted Regularized Matrix Factorization (WRMF)</a:t>
            </a:r>
          </a:p>
          <a:p>
            <a:pPr lvl="1"/>
            <a:endParaRPr lang="en-US" sz="2000" dirty="0" smtClean="0"/>
          </a:p>
          <a:p>
            <a:r>
              <a:rPr lang="en-US" sz="2400" dirty="0" smtClean="0"/>
              <a:t>Implicit feedback</a:t>
            </a:r>
          </a:p>
          <a:p>
            <a:pPr lvl="1"/>
            <a:r>
              <a:rPr lang="en-US" sz="2000" dirty="0" smtClean="0"/>
              <a:t>Numerical values in explicit feedback express </a:t>
            </a:r>
            <a:r>
              <a:rPr lang="en-US" sz="2000" b="1" dirty="0" smtClean="0"/>
              <a:t>preference</a:t>
            </a:r>
            <a:r>
              <a:rPr lang="en-US" sz="2000" dirty="0" smtClean="0"/>
              <a:t> (1-totally dislike, 5-really like)</a:t>
            </a:r>
          </a:p>
          <a:p>
            <a:pPr lvl="1"/>
            <a:r>
              <a:rPr lang="en-US" sz="2000" dirty="0" smtClean="0"/>
              <a:t>Numerical values in implicit feedback express </a:t>
            </a:r>
            <a:r>
              <a:rPr lang="en-US" sz="2000" b="1" dirty="0" smtClean="0"/>
              <a:t>confidence</a:t>
            </a:r>
            <a:r>
              <a:rPr lang="en-US" sz="2000" dirty="0" smtClean="0"/>
              <a:t> (e.g., how much time have I watched a movie?)</a:t>
            </a:r>
          </a:p>
          <a:p>
            <a:pPr lvl="1"/>
            <a:r>
              <a:rPr lang="en-US" sz="2000" dirty="0"/>
              <a:t>No negative feedback</a:t>
            </a:r>
            <a:r>
              <a:rPr lang="en-US" sz="2000" dirty="0" smtClean="0"/>
              <a:t>: missing as ‘not-interacted’</a:t>
            </a:r>
            <a:endParaRPr lang="en-US" sz="2000" dirty="0"/>
          </a:p>
          <a:p>
            <a:pPr lvl="1"/>
            <a:endParaRPr lang="en-US" sz="20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23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99490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IALS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Basic idea</a:t>
            </a:r>
          </a:p>
          <a:p>
            <a:pPr lvl="1"/>
            <a:r>
              <a:rPr lang="en-US" sz="2000" dirty="0" smtClean="0"/>
              <a:t>Split the numerical score </a:t>
            </a:r>
            <a:r>
              <a:rPr lang="en-US" sz="2000" dirty="0" err="1" smtClean="0"/>
              <a:t>r</a:t>
            </a:r>
            <a:r>
              <a:rPr lang="en-US" sz="2000" baseline="-25000" dirty="0" err="1" smtClean="0"/>
              <a:t>ij</a:t>
            </a:r>
            <a:r>
              <a:rPr lang="en-US" sz="2000" dirty="0" smtClean="0"/>
              <a:t> into</a:t>
            </a:r>
          </a:p>
          <a:p>
            <a:pPr lvl="2"/>
            <a:r>
              <a:rPr lang="en-US" sz="1600" dirty="0" smtClean="0"/>
              <a:t>preference score </a:t>
            </a:r>
            <a:r>
              <a:rPr lang="en-US" sz="1600" dirty="0" err="1" smtClean="0"/>
              <a:t>p</a:t>
            </a:r>
            <a:r>
              <a:rPr lang="en-US" sz="1600" baseline="-25000" dirty="0" err="1" smtClean="0"/>
              <a:t>i</a:t>
            </a:r>
            <a:r>
              <a:rPr lang="en-US" sz="1600" baseline="-25000" dirty="0" err="1"/>
              <a:t>j</a:t>
            </a:r>
            <a:r>
              <a:rPr lang="en-US" sz="1600" dirty="0" smtClean="0"/>
              <a:t> (</a:t>
            </a:r>
            <a:r>
              <a:rPr lang="en-US" sz="1600" dirty="0" err="1" smtClean="0"/>
              <a:t>p</a:t>
            </a:r>
            <a:r>
              <a:rPr lang="en-US" sz="1600" baseline="-25000" dirty="0" err="1" smtClean="0"/>
              <a:t>ij</a:t>
            </a:r>
            <a:r>
              <a:rPr lang="en-US" sz="1600" dirty="0" smtClean="0"/>
              <a:t> = 1 </a:t>
            </a:r>
            <a:r>
              <a:rPr lang="en-US" sz="1600" dirty="0" err="1" smtClean="0"/>
              <a:t>iif</a:t>
            </a:r>
            <a:r>
              <a:rPr lang="en-US" sz="1600" dirty="0" smtClean="0"/>
              <a:t> </a:t>
            </a:r>
            <a:r>
              <a:rPr lang="en-US" sz="1600" dirty="0" err="1" smtClean="0"/>
              <a:t>r</a:t>
            </a:r>
            <a:r>
              <a:rPr lang="en-US" sz="1600" baseline="-25000" dirty="0" err="1" smtClean="0"/>
              <a:t>ij</a:t>
            </a:r>
            <a:r>
              <a:rPr lang="en-US" sz="1600" dirty="0" smtClean="0"/>
              <a:t> &gt; 0 else 0)</a:t>
            </a:r>
          </a:p>
          <a:p>
            <a:pPr lvl="2"/>
            <a:r>
              <a:rPr lang="en-US" sz="1600" dirty="0" smtClean="0"/>
              <a:t>confidence score </a:t>
            </a:r>
            <a:r>
              <a:rPr lang="en-US" sz="1600" dirty="0" err="1" smtClean="0"/>
              <a:t>c</a:t>
            </a:r>
            <a:r>
              <a:rPr lang="en-US" sz="1600" baseline="-25000" dirty="0" err="1" smtClean="0"/>
              <a:t>ij</a:t>
            </a:r>
            <a:r>
              <a:rPr lang="en-US" sz="1600" dirty="0" smtClean="0"/>
              <a:t>, for example</a:t>
            </a:r>
          </a:p>
          <a:p>
            <a:pPr lvl="2"/>
            <a:endParaRPr lang="en-US" sz="1600" dirty="0" smtClean="0"/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smtClean="0"/>
              <a:t>Linear scaling</a:t>
            </a:r>
          </a:p>
          <a:p>
            <a:pPr marL="1257300" lvl="2" indent="-342900">
              <a:buFont typeface="+mj-lt"/>
              <a:buAutoNum type="arabicPeriod"/>
            </a:pPr>
            <a:endParaRPr lang="en-US" sz="1600" dirty="0" smtClean="0"/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smtClean="0"/>
              <a:t>Log scaling</a:t>
            </a:r>
          </a:p>
          <a:p>
            <a:pPr lvl="2"/>
            <a:endParaRPr lang="en-US" sz="1600" dirty="0" smtClean="0"/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000" dirty="0" smtClean="0"/>
              <a:t>The higher number of interactions, the higher the confidence</a:t>
            </a:r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24</a:t>
            </a:fld>
            <a:endParaRPr lang="en-US" altLang="it-IT"/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300" y="2838769"/>
            <a:ext cx="1333500" cy="228600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7300" y="3402004"/>
            <a:ext cx="2438400" cy="24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5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IALS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Basic idea</a:t>
            </a:r>
          </a:p>
          <a:p>
            <a:pPr lvl="2"/>
            <a:endParaRPr lang="en-US" sz="1600" dirty="0" smtClean="0"/>
          </a:p>
          <a:p>
            <a:pPr lvl="1"/>
            <a:r>
              <a:rPr lang="en-US" sz="2000" dirty="0" smtClean="0"/>
              <a:t>Matrix factorization over preference and confidence scores</a:t>
            </a:r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 smtClean="0"/>
          </a:p>
          <a:p>
            <a:pPr lvl="1"/>
            <a:r>
              <a:rPr lang="en-US" sz="2000" dirty="0" smtClean="0"/>
              <a:t>Trained with Alternating Least Squares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smtClean="0"/>
              <a:t>Fixed Y, optimize for X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smtClean="0"/>
              <a:t>Fixed X, optimize for Y</a:t>
            </a:r>
            <a:endParaRPr lang="en-US" sz="16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25</a:t>
            </a:fld>
            <a:endParaRPr lang="en-US" altLang="it-IT"/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92782"/>
            <a:ext cx="9144000" cy="1653436"/>
          </a:xfrm>
          <a:prstGeom prst="rect">
            <a:avLst/>
          </a:prstGeom>
        </p:spPr>
      </p:pic>
      <p:cxnSp>
        <p:nvCxnSpPr>
          <p:cNvPr id="9" name="Connettore 2 8"/>
          <p:cNvCxnSpPr/>
          <p:nvPr/>
        </p:nvCxnSpPr>
        <p:spPr>
          <a:xfrm flipH="1">
            <a:off x="3746500" y="2590800"/>
            <a:ext cx="558800" cy="4572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asellaDiTesto 13"/>
          <p:cNvSpPr txBox="1"/>
          <p:nvPr/>
        </p:nvSpPr>
        <p:spPr>
          <a:xfrm>
            <a:off x="4352634" y="2356517"/>
            <a:ext cx="26532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Elementwise (</a:t>
            </a:r>
            <a:r>
              <a:rPr lang="en-US" sz="1200" dirty="0" err="1" smtClean="0">
                <a:solidFill>
                  <a:srgbClr val="FF0000"/>
                </a:solidFill>
              </a:rPr>
              <a:t>Hadamard</a:t>
            </a:r>
            <a:r>
              <a:rPr lang="en-US" sz="1200" dirty="0" smtClean="0">
                <a:solidFill>
                  <a:srgbClr val="FF0000"/>
                </a:solidFill>
              </a:rPr>
              <a:t>) product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582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IALS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Alternating Least Squares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Fixed Y, optimize for X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26</a:t>
            </a:fld>
            <a:endParaRPr lang="en-US" altLang="it-IT"/>
          </a:p>
        </p:txBody>
      </p:sp>
      <p:sp>
        <p:nvSpPr>
          <p:cNvPr id="8" name="CasellaDiTesto 7"/>
          <p:cNvSpPr txBox="1"/>
          <p:nvPr/>
        </p:nvSpPr>
        <p:spPr>
          <a:xfrm>
            <a:off x="0" y="3825269"/>
            <a:ext cx="1726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Equivalent to</a:t>
            </a:r>
            <a:endParaRPr lang="en-US" sz="1800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1560290" y="4687443"/>
            <a:ext cx="60449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w</a:t>
            </a:r>
            <a:r>
              <a:rPr lang="en-US" sz="1800" dirty="0" smtClean="0"/>
              <a:t>here </a:t>
            </a:r>
            <a:r>
              <a:rPr lang="en-US" sz="1800" i="1" dirty="0" smtClean="0"/>
              <a:t>C</a:t>
            </a:r>
            <a:r>
              <a:rPr lang="en-US" sz="1800" i="1" baseline="30000" dirty="0" smtClean="0"/>
              <a:t>i</a:t>
            </a:r>
            <a:r>
              <a:rPr lang="en-US" sz="1800" dirty="0"/>
              <a:t> </a:t>
            </a:r>
            <a:r>
              <a:rPr lang="en-US" sz="1800" dirty="0" err="1" smtClean="0"/>
              <a:t>NxN</a:t>
            </a:r>
            <a:r>
              <a:rPr lang="en-US" sz="1800" dirty="0" smtClean="0"/>
              <a:t> diagonal matrix with </a:t>
            </a:r>
            <a:r>
              <a:rPr lang="en-US" sz="1800" i="1" dirty="0" err="1" smtClean="0"/>
              <a:t>C</a:t>
            </a:r>
            <a:r>
              <a:rPr lang="en-US" sz="1800" i="1" baseline="30000" dirty="0" err="1" smtClean="0"/>
              <a:t>i</a:t>
            </a:r>
            <a:r>
              <a:rPr lang="en-US" sz="1800" i="1" baseline="-25000" dirty="0" err="1" smtClean="0"/>
              <a:t>jj</a:t>
            </a:r>
            <a:r>
              <a:rPr lang="en-US" sz="1800" i="1" dirty="0" smtClean="0"/>
              <a:t> = </a:t>
            </a:r>
            <a:r>
              <a:rPr lang="en-US" sz="1800" i="1" dirty="0" err="1" smtClean="0"/>
              <a:t>c</a:t>
            </a:r>
            <a:r>
              <a:rPr lang="en-US" sz="1800" i="1" baseline="-25000" dirty="0" err="1" smtClean="0"/>
              <a:t>ij</a:t>
            </a:r>
            <a:endParaRPr lang="en-US" sz="1800" i="1" baseline="-25000" dirty="0" smtClean="0"/>
          </a:p>
          <a:p>
            <a:r>
              <a:rPr lang="en-US" sz="1800" dirty="0"/>
              <a:t>a</a:t>
            </a:r>
            <a:r>
              <a:rPr lang="en-US" sz="1800" dirty="0" smtClean="0"/>
              <a:t>nd </a:t>
            </a:r>
            <a:r>
              <a:rPr lang="en-US" sz="1800" i="1" dirty="0" smtClean="0"/>
              <a:t>p(</a:t>
            </a:r>
            <a:r>
              <a:rPr lang="en-US" sz="1800" i="1" dirty="0" err="1" smtClean="0"/>
              <a:t>i</a:t>
            </a:r>
            <a:r>
              <a:rPr lang="en-US" sz="1800" i="1" dirty="0" smtClean="0"/>
              <a:t>)</a:t>
            </a:r>
            <a:r>
              <a:rPr lang="en-US" sz="1800" dirty="0" smtClean="0"/>
              <a:t> is the vector of preferences of </a:t>
            </a:r>
            <a:r>
              <a:rPr lang="en-US" sz="1800" dirty="0" err="1" smtClean="0"/>
              <a:t>i</a:t>
            </a:r>
            <a:endParaRPr lang="en-US" sz="1800" dirty="0"/>
          </a:p>
        </p:txBody>
      </p:sp>
      <p:pic>
        <p:nvPicPr>
          <p:cNvPr id="17" name="Immagin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695" y="3667422"/>
            <a:ext cx="5589810" cy="685026"/>
          </a:xfrm>
          <a:prstGeom prst="rect">
            <a:avLst/>
          </a:prstGeom>
        </p:spPr>
      </p:pic>
      <p:pic>
        <p:nvPicPr>
          <p:cNvPr id="18" name="Immagin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695" y="2269814"/>
            <a:ext cx="5589810" cy="87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58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IALS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Alternating Least Squares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Fixed Y, optimize for X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27</a:t>
            </a:fld>
            <a:endParaRPr lang="en-US" altLang="it-IT"/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622" y="2419871"/>
            <a:ext cx="5181378" cy="1008506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645" y="4337679"/>
            <a:ext cx="6563201" cy="541431"/>
          </a:xfrm>
          <a:prstGeom prst="rect">
            <a:avLst/>
          </a:prstGeom>
        </p:spPr>
      </p:pic>
      <p:sp>
        <p:nvSpPr>
          <p:cNvPr id="12" name="CasellaDiTesto 11"/>
          <p:cNvSpPr txBox="1"/>
          <p:nvPr/>
        </p:nvSpPr>
        <p:spPr>
          <a:xfrm>
            <a:off x="472154" y="2429859"/>
            <a:ext cx="1726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92D050"/>
                </a:solidFill>
              </a:rPr>
              <a:t>Partial derivative</a:t>
            </a:r>
            <a:endParaRPr lang="en-US" sz="1800" dirty="0">
              <a:solidFill>
                <a:srgbClr val="92D050"/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472154" y="4528071"/>
            <a:ext cx="1726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0070C0"/>
                </a:solidFill>
              </a:rPr>
              <a:t>Update Rule</a:t>
            </a:r>
            <a:endParaRPr lang="en-US" sz="1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377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IALS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232400"/>
          </a:xfrm>
        </p:spPr>
        <p:txBody>
          <a:bodyPr/>
          <a:lstStyle/>
          <a:p>
            <a:r>
              <a:rPr lang="en-US" sz="2000" dirty="0" smtClean="0"/>
              <a:t>Update rule - a trick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Back to ALS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1800" dirty="0" smtClean="0"/>
              <a:t>Fixed X, optimize for Y</a:t>
            </a:r>
            <a:endParaRPr lang="en-US" sz="1800" dirty="0" smtClean="0">
              <a:solidFill>
                <a:srgbClr val="FF0000"/>
              </a:solidFill>
              <a:sym typeface="Wingdings"/>
            </a:endParaRPr>
          </a:p>
          <a:p>
            <a:r>
              <a:rPr lang="en-US" sz="2000" dirty="0" smtClean="0"/>
              <a:t>Implementation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 smtClean="0"/>
              <a:t>Slow iterative code with </a:t>
            </a:r>
            <a:r>
              <a:rPr lang="en-US" sz="1600" dirty="0" err="1" smtClean="0"/>
              <a:t>numpy</a:t>
            </a:r>
            <a:r>
              <a:rPr lang="en-US" sz="1600" dirty="0" smtClean="0"/>
              <a:t> (uses _</a:t>
            </a:r>
            <a:r>
              <a:rPr lang="en-US" sz="1600" dirty="0" err="1" smtClean="0"/>
              <a:t>lsq_solver</a:t>
            </a:r>
            <a:r>
              <a:rPr lang="en-US" sz="1600" dirty="0" smtClean="0"/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 smtClean="0"/>
              <a:t>Fast </a:t>
            </a:r>
            <a:r>
              <a:rPr lang="en-US" sz="1600" dirty="0" err="1" smtClean="0"/>
              <a:t>numpy</a:t>
            </a:r>
            <a:r>
              <a:rPr lang="en-US" sz="1600" dirty="0" smtClean="0"/>
              <a:t> only (uses _</a:t>
            </a:r>
            <a:r>
              <a:rPr lang="en-US" sz="1600" dirty="0" err="1" smtClean="0"/>
              <a:t>lsq_solver_fast</a:t>
            </a:r>
            <a:r>
              <a:rPr lang="en-US" sz="1600" dirty="0" smtClean="0"/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 smtClean="0"/>
              <a:t>Faster parallelized </a:t>
            </a:r>
            <a:r>
              <a:rPr lang="en-US" sz="1600" dirty="0"/>
              <a:t>version at this link</a:t>
            </a:r>
            <a:r>
              <a:rPr lang="en-US" sz="1600" dirty="0" smtClean="0"/>
              <a:t>: </a:t>
            </a:r>
            <a:r>
              <a:rPr lang="en-US" sz="1600" dirty="0" smtClean="0">
                <a:hlinkClick r:id="rId2"/>
              </a:rPr>
              <a:t>https://github.com/benfred/implicit</a:t>
            </a:r>
            <a:r>
              <a:rPr lang="en-US" sz="1600" dirty="0" smtClean="0"/>
              <a:t> 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28</a:t>
            </a:fld>
            <a:endParaRPr lang="en-US" altLang="it-IT"/>
          </a:p>
        </p:txBody>
      </p:sp>
      <p:sp>
        <p:nvSpPr>
          <p:cNvPr id="7" name="Rettangolo 6"/>
          <p:cNvSpPr/>
          <p:nvPr/>
        </p:nvSpPr>
        <p:spPr>
          <a:xfrm>
            <a:off x="3505200" y="1816100"/>
            <a:ext cx="1193800" cy="61635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5168900" y="1727200"/>
            <a:ext cx="2730500" cy="7052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1880009"/>
            <a:ext cx="6362700" cy="520700"/>
          </a:xfrm>
          <a:prstGeom prst="rect">
            <a:avLst/>
          </a:prstGeom>
        </p:spPr>
      </p:pic>
      <p:sp>
        <p:nvSpPr>
          <p:cNvPr id="10" name="CasellaDiTesto 9"/>
          <p:cNvSpPr txBox="1"/>
          <p:nvPr/>
        </p:nvSpPr>
        <p:spPr>
          <a:xfrm flipH="1">
            <a:off x="3013075" y="2693493"/>
            <a:ext cx="2355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00B050"/>
                </a:solidFill>
              </a:rPr>
              <a:t>Independent from </a:t>
            </a:r>
            <a:r>
              <a:rPr lang="en-US" sz="1800" dirty="0" err="1" smtClean="0">
                <a:solidFill>
                  <a:srgbClr val="00B050"/>
                </a:solidFill>
              </a:rPr>
              <a:t>i</a:t>
            </a:r>
            <a:endParaRPr lang="en-US" sz="1800" dirty="0" smtClean="0">
              <a:solidFill>
                <a:srgbClr val="00B050"/>
              </a:solidFill>
            </a:endParaRPr>
          </a:p>
          <a:p>
            <a:r>
              <a:rPr lang="en-US" sz="1800" dirty="0" smtClean="0">
                <a:solidFill>
                  <a:srgbClr val="00B050"/>
                </a:solidFill>
                <a:sym typeface="Wingdings"/>
              </a:rPr>
              <a:t> </a:t>
            </a:r>
            <a:r>
              <a:rPr lang="en-US" sz="1800" dirty="0" smtClean="0">
                <a:solidFill>
                  <a:srgbClr val="00B050"/>
                </a:solidFill>
              </a:rPr>
              <a:t>Precompute</a:t>
            </a:r>
            <a:endParaRPr lang="en-US" sz="1800" dirty="0">
              <a:solidFill>
                <a:srgbClr val="00B050"/>
              </a:solidFill>
            </a:endParaRPr>
          </a:p>
        </p:txBody>
      </p:sp>
      <p:sp>
        <p:nvSpPr>
          <p:cNvPr id="11" name="CasellaDiTesto 10"/>
          <p:cNvSpPr txBox="1"/>
          <p:nvPr/>
        </p:nvSpPr>
        <p:spPr>
          <a:xfrm flipH="1">
            <a:off x="5597528" y="2693493"/>
            <a:ext cx="3013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FF0000"/>
                </a:solidFill>
              </a:rPr>
              <a:t>Depends only on the </a:t>
            </a:r>
            <a:r>
              <a:rPr lang="en-US" sz="1800" b="1" dirty="0" smtClean="0">
                <a:solidFill>
                  <a:srgbClr val="FF0000"/>
                </a:solidFill>
              </a:rPr>
              <a:t>non-zeros </a:t>
            </a:r>
            <a:r>
              <a:rPr lang="en-US" sz="1800" dirty="0" smtClean="0">
                <a:solidFill>
                  <a:srgbClr val="FF0000"/>
                </a:solidFill>
              </a:rPr>
              <a:t>in p(</a:t>
            </a:r>
            <a:r>
              <a:rPr lang="en-US" sz="1800" dirty="0" err="1" smtClean="0">
                <a:solidFill>
                  <a:srgbClr val="FF0000"/>
                </a:solidFill>
              </a:rPr>
              <a:t>i</a:t>
            </a:r>
            <a:r>
              <a:rPr lang="en-US" sz="1800" dirty="0" smtClean="0">
                <a:solidFill>
                  <a:srgbClr val="FF0000"/>
                </a:solidFill>
              </a:rPr>
              <a:t>)!!!</a:t>
            </a:r>
          </a:p>
          <a:p>
            <a:r>
              <a:rPr lang="en-US" sz="1800" dirty="0" smtClean="0">
                <a:solidFill>
                  <a:srgbClr val="FF0000"/>
                </a:solidFill>
              </a:rPr>
              <a:t>(if one of the previous scaling functions is used)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29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it-IT" sz="2800" dirty="0" smtClean="0"/>
              <a:t>Matrix </a:t>
            </a:r>
            <a:r>
              <a:rPr lang="it-IT" sz="2800" dirty="0" err="1" smtClean="0"/>
              <a:t>Factorization</a:t>
            </a:r>
            <a:r>
              <a:rPr lang="it-IT" sz="2800" dirty="0" smtClean="0"/>
              <a:t> in </a:t>
            </a:r>
            <a:r>
              <a:rPr lang="it-IT" sz="2800" dirty="0" err="1" smtClean="0"/>
              <a:t>RecSys</a:t>
            </a:r>
            <a:endParaRPr lang="en-US" sz="2800" dirty="0"/>
          </a:p>
        </p:txBody>
      </p:sp>
      <p:sp>
        <p:nvSpPr>
          <p:cNvPr id="6147" name="Segnaposto numero diapositiva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fld id="{36CEC8EF-17F6-47E9-A376-485E685F5250}" type="slidenum">
              <a:rPr lang="en-US" altLang="it-IT" sz="1400" smtClean="0">
                <a:solidFill>
                  <a:srgbClr val="FF9900"/>
                </a:solidFill>
              </a:rPr>
              <a:pPr/>
              <a:t>3</a:t>
            </a:fld>
            <a:endParaRPr lang="en-US" altLang="it-IT" sz="1400" smtClean="0">
              <a:solidFill>
                <a:srgbClr val="FF9900"/>
              </a:solidFill>
            </a:endParaRPr>
          </a:p>
        </p:txBody>
      </p:sp>
      <p:sp>
        <p:nvSpPr>
          <p:cNvPr id="6149" name="Segnaposto piè di pagina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32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9900"/>
              </a:buClr>
              <a:buFont typeface="Wingdings" pitchFamily="-110" charset="2"/>
              <a:buChar char="§"/>
              <a:defRPr sz="28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3366"/>
              </a:buClr>
              <a:buChar char="–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it-IT" sz="1200" dirty="0" smtClean="0">
                <a:solidFill>
                  <a:srgbClr val="003366"/>
                </a:solidFill>
              </a:rPr>
              <a:t>Collaborative Filtering </a:t>
            </a:r>
            <a:r>
              <a:rPr lang="en-US" altLang="it-IT" sz="1200" smtClean="0">
                <a:solidFill>
                  <a:srgbClr val="003366"/>
                </a:solidFill>
              </a:rPr>
              <a:t>in Python</a:t>
            </a:r>
          </a:p>
        </p:txBody>
      </p:sp>
      <p:sp>
        <p:nvSpPr>
          <p:cNvPr id="36" name="Rettangolo 35"/>
          <p:cNvSpPr/>
          <p:nvPr/>
        </p:nvSpPr>
        <p:spPr>
          <a:xfrm>
            <a:off x="1808664" y="1803400"/>
            <a:ext cx="1917700" cy="24765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ttangolo 36"/>
          <p:cNvSpPr/>
          <p:nvPr/>
        </p:nvSpPr>
        <p:spPr>
          <a:xfrm>
            <a:off x="4533900" y="1798649"/>
            <a:ext cx="977900" cy="247650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ttangolo 37"/>
          <p:cNvSpPr/>
          <p:nvPr/>
        </p:nvSpPr>
        <p:spPr>
          <a:xfrm rot="5400000">
            <a:off x="6330950" y="1335099"/>
            <a:ext cx="977900" cy="19050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CasellaDiTesto 38"/>
              <p:cNvSpPr txBox="1"/>
              <p:nvPr/>
            </p:nvSpPr>
            <p:spPr>
              <a:xfrm>
                <a:off x="3873500" y="2852233"/>
                <a:ext cx="49530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9" name="CasellaDiTesto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3500" y="2852233"/>
                <a:ext cx="495300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Rettangolo 39"/>
          <p:cNvSpPr/>
          <p:nvPr/>
        </p:nvSpPr>
        <p:spPr>
          <a:xfrm>
            <a:off x="2635250" y="2654300"/>
            <a:ext cx="215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ttangolo 40"/>
          <p:cNvSpPr/>
          <p:nvPr/>
        </p:nvSpPr>
        <p:spPr>
          <a:xfrm>
            <a:off x="4533900" y="2668599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ttangolo 41"/>
          <p:cNvSpPr/>
          <p:nvPr/>
        </p:nvSpPr>
        <p:spPr>
          <a:xfrm rot="5400000">
            <a:off x="6045200" y="2184400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asellaDiTesto 42"/>
          <p:cNvSpPr txBox="1"/>
          <p:nvPr/>
        </p:nvSpPr>
        <p:spPr>
          <a:xfrm>
            <a:off x="2571750" y="965200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44" name="CasellaDiTesto 43"/>
          <p:cNvSpPr txBox="1"/>
          <p:nvPr/>
        </p:nvSpPr>
        <p:spPr>
          <a:xfrm>
            <a:off x="4833535" y="965200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</a:t>
            </a:r>
            <a:endParaRPr lang="en-US" dirty="0"/>
          </a:p>
        </p:txBody>
      </p:sp>
      <p:sp>
        <p:nvSpPr>
          <p:cNvPr id="45" name="CasellaDiTesto 44"/>
          <p:cNvSpPr txBox="1"/>
          <p:nvPr/>
        </p:nvSpPr>
        <p:spPr>
          <a:xfrm>
            <a:off x="6620967" y="965199"/>
            <a:ext cx="516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30000" dirty="0" smtClean="0"/>
              <a:t>T</a:t>
            </a:r>
            <a:endParaRPr lang="en-US" baseline="30000" dirty="0"/>
          </a:p>
        </p:txBody>
      </p:sp>
      <p:sp>
        <p:nvSpPr>
          <p:cNvPr id="46" name="CasellaDiTesto 45"/>
          <p:cNvSpPr txBox="1"/>
          <p:nvPr/>
        </p:nvSpPr>
        <p:spPr>
          <a:xfrm>
            <a:off x="2256528" y="1426864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</a:t>
            </a:r>
            <a:r>
              <a:rPr lang="en-US" sz="1600" dirty="0" smtClean="0"/>
              <a:t> items</a:t>
            </a:r>
            <a:endParaRPr lang="en-US" sz="1600" dirty="0"/>
          </a:p>
        </p:txBody>
      </p:sp>
      <p:sp>
        <p:nvSpPr>
          <p:cNvPr id="47" name="CasellaDiTesto 46"/>
          <p:cNvSpPr txBox="1"/>
          <p:nvPr/>
        </p:nvSpPr>
        <p:spPr>
          <a:xfrm>
            <a:off x="4533900" y="1426864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K factors</a:t>
            </a:r>
            <a:endParaRPr lang="en-US" sz="1600" dirty="0"/>
          </a:p>
        </p:txBody>
      </p:sp>
      <p:sp>
        <p:nvSpPr>
          <p:cNvPr id="48" name="CasellaDiTesto 47"/>
          <p:cNvSpPr txBox="1"/>
          <p:nvPr/>
        </p:nvSpPr>
        <p:spPr>
          <a:xfrm>
            <a:off x="6284336" y="1426864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items</a:t>
            </a:r>
            <a:endParaRPr lang="en-US" sz="1600" dirty="0"/>
          </a:p>
        </p:txBody>
      </p:sp>
      <p:sp>
        <p:nvSpPr>
          <p:cNvPr id="49" name="CasellaDiTesto 48"/>
          <p:cNvSpPr txBox="1"/>
          <p:nvPr/>
        </p:nvSpPr>
        <p:spPr>
          <a:xfrm rot="5400000">
            <a:off x="7471786" y="2163144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K factors</a:t>
            </a:r>
            <a:endParaRPr lang="en-US" sz="1600" dirty="0"/>
          </a:p>
        </p:txBody>
      </p:sp>
      <p:sp>
        <p:nvSpPr>
          <p:cNvPr id="50" name="CasellaDiTesto 49"/>
          <p:cNvSpPr txBox="1"/>
          <p:nvPr/>
        </p:nvSpPr>
        <p:spPr>
          <a:xfrm rot="16200000">
            <a:off x="1089019" y="2698345"/>
            <a:ext cx="8931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Musers</a:t>
            </a:r>
            <a:endParaRPr lang="en-US" sz="1600" dirty="0"/>
          </a:p>
        </p:txBody>
      </p:sp>
      <p:sp>
        <p:nvSpPr>
          <p:cNvPr id="51" name="CasellaDiTesto 50"/>
          <p:cNvSpPr txBox="1"/>
          <p:nvPr/>
        </p:nvSpPr>
        <p:spPr>
          <a:xfrm rot="16200000">
            <a:off x="3896778" y="2698345"/>
            <a:ext cx="9589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 users</a:t>
            </a:r>
            <a:endParaRPr lang="en-US" sz="1600" dirty="0"/>
          </a:p>
        </p:txBody>
      </p:sp>
      <p:sp>
        <p:nvSpPr>
          <p:cNvPr id="52" name="Rettangolo 51"/>
          <p:cNvSpPr/>
          <p:nvPr/>
        </p:nvSpPr>
        <p:spPr>
          <a:xfrm>
            <a:off x="2635250" y="1803401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ttangolo 52"/>
          <p:cNvSpPr/>
          <p:nvPr/>
        </p:nvSpPr>
        <p:spPr>
          <a:xfrm>
            <a:off x="1790700" y="2654300"/>
            <a:ext cx="1917699" cy="230199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asellaDiTesto 54"/>
          <p:cNvSpPr txBox="1"/>
          <p:nvPr/>
        </p:nvSpPr>
        <p:spPr>
          <a:xfrm>
            <a:off x="2607172" y="4385498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j</a:t>
            </a:r>
            <a:endParaRPr lang="en-US" sz="1600" dirty="0"/>
          </a:p>
        </p:txBody>
      </p:sp>
      <p:sp>
        <p:nvSpPr>
          <p:cNvPr id="56" name="CasellaDiTesto 55"/>
          <p:cNvSpPr txBox="1"/>
          <p:nvPr/>
        </p:nvSpPr>
        <p:spPr>
          <a:xfrm>
            <a:off x="3786845" y="2607272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</a:t>
            </a:r>
            <a:endParaRPr lang="en-US" sz="1600" dirty="0"/>
          </a:p>
        </p:txBody>
      </p:sp>
      <p:sp>
        <p:nvSpPr>
          <p:cNvPr id="57" name="CasellaDiTesto 56"/>
          <p:cNvSpPr txBox="1"/>
          <p:nvPr/>
        </p:nvSpPr>
        <p:spPr>
          <a:xfrm>
            <a:off x="4857130" y="2581370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u</a:t>
            </a:r>
            <a:r>
              <a:rPr lang="en-US" sz="1600" baseline="-25000" dirty="0" err="1" smtClean="0"/>
              <a:t>i</a:t>
            </a:r>
            <a:endParaRPr lang="en-US" sz="1600" baseline="-25000" dirty="0"/>
          </a:p>
        </p:txBody>
      </p:sp>
      <p:sp>
        <p:nvSpPr>
          <p:cNvPr id="58" name="CasellaDiTesto 57"/>
          <p:cNvSpPr txBox="1"/>
          <p:nvPr/>
        </p:nvSpPr>
        <p:spPr>
          <a:xfrm>
            <a:off x="6365942" y="2105945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V</a:t>
            </a:r>
            <a:r>
              <a:rPr lang="en-US" sz="1600" baseline="-25000" dirty="0"/>
              <a:t>J</a:t>
            </a:r>
          </a:p>
        </p:txBody>
      </p:sp>
      <p:pic>
        <p:nvPicPr>
          <p:cNvPr id="31" name="Immagin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814" y="4954212"/>
            <a:ext cx="3835400" cy="1081306"/>
          </a:xfrm>
          <a:prstGeom prst="rect">
            <a:avLst/>
          </a:prstGeom>
        </p:spPr>
      </p:pic>
      <p:pic>
        <p:nvPicPr>
          <p:cNvPr id="59" name="Immagine 5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9050" y="4954212"/>
            <a:ext cx="3891365" cy="100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1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4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16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800" dirty="0"/>
              <a:t>Matrix </a:t>
            </a:r>
            <a:r>
              <a:rPr lang="it-IT" sz="2800" dirty="0" err="1"/>
              <a:t>Factorization</a:t>
            </a:r>
            <a:r>
              <a:rPr lang="it-IT" sz="2800" dirty="0"/>
              <a:t> in </a:t>
            </a:r>
            <a:r>
              <a:rPr lang="it-IT" sz="2800" dirty="0" err="1"/>
              <a:t>RecSys</a:t>
            </a:r>
            <a:endParaRPr lang="en-US" sz="2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081155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sz="4400" dirty="0" err="1" smtClean="0"/>
              <a:t>FunkSVD</a:t>
            </a:r>
            <a:endParaRPr lang="en-US" sz="4400" dirty="0" smtClean="0"/>
          </a:p>
          <a:p>
            <a:pPr marL="0" indent="0" algn="ctr">
              <a:buNone/>
            </a:pPr>
            <a:endParaRPr lang="en-US" sz="4400" dirty="0" smtClean="0"/>
          </a:p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2400" dirty="0" smtClean="0"/>
              <a:t>From </a:t>
            </a:r>
            <a:r>
              <a:rPr lang="en-US" sz="2400" dirty="0" smtClean="0"/>
              <a:t>Simon </a:t>
            </a:r>
            <a:r>
              <a:rPr lang="en-US" sz="2400" dirty="0"/>
              <a:t>Funk’s </a:t>
            </a:r>
            <a:r>
              <a:rPr lang="en-US" sz="2400" dirty="0" smtClean="0"/>
              <a:t>post</a:t>
            </a:r>
            <a:r>
              <a:rPr lang="en-US" sz="2400" dirty="0" smtClean="0"/>
              <a:t>:</a:t>
            </a:r>
          </a:p>
          <a:p>
            <a:pPr marL="0" indent="0" algn="ctr">
              <a:buNone/>
            </a:pPr>
            <a:r>
              <a:rPr lang="en-US" sz="2400" dirty="0">
                <a:hlinkClick r:id="rId2"/>
              </a:rPr>
              <a:t>http://sifter.org/~simon/journal/20061211.html</a:t>
            </a:r>
            <a:endParaRPr lang="en-US" sz="2400" dirty="0" smtClean="0"/>
          </a:p>
          <a:p>
            <a:pPr marL="0" indent="0" algn="ctr">
              <a:buNone/>
            </a:pP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5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354607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800" dirty="0"/>
              <a:t>Matrix </a:t>
            </a:r>
            <a:r>
              <a:rPr lang="it-IT" sz="2800" dirty="0" err="1"/>
              <a:t>Factorization</a:t>
            </a:r>
            <a:r>
              <a:rPr lang="it-IT" sz="2800" dirty="0"/>
              <a:t> in </a:t>
            </a:r>
            <a:r>
              <a:rPr lang="it-IT" sz="2800" dirty="0" err="1"/>
              <a:t>RecSys</a:t>
            </a:r>
            <a:endParaRPr lang="en-US" sz="2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47957"/>
          </a:xfrm>
        </p:spPr>
        <p:txBody>
          <a:bodyPr/>
          <a:lstStyle/>
          <a:p>
            <a:r>
              <a:rPr lang="en-US" sz="2400" dirty="0" smtClean="0"/>
              <a:t>Optimization</a:t>
            </a:r>
          </a:p>
          <a:p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6</a:t>
            </a:fld>
            <a:endParaRPr lang="en-US" altLang="it-IT"/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0078"/>
            <a:ext cx="9144000" cy="85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45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800" dirty="0"/>
              <a:t>Matrix </a:t>
            </a:r>
            <a:r>
              <a:rPr lang="it-IT" sz="2800" dirty="0" err="1"/>
              <a:t>Factorization</a:t>
            </a:r>
            <a:r>
              <a:rPr lang="it-IT" sz="2800" dirty="0"/>
              <a:t> in </a:t>
            </a:r>
            <a:r>
              <a:rPr lang="it-IT" sz="2800" dirty="0" err="1"/>
              <a:t>RecSys</a:t>
            </a:r>
            <a:endParaRPr lang="en-US" sz="2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47957"/>
          </a:xfrm>
        </p:spPr>
        <p:txBody>
          <a:bodyPr/>
          <a:lstStyle/>
          <a:p>
            <a:r>
              <a:rPr lang="en-US" sz="2400" dirty="0" smtClean="0"/>
              <a:t>Optimization</a:t>
            </a:r>
          </a:p>
          <a:p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7</a:t>
            </a:fld>
            <a:endParaRPr lang="en-US" altLang="it-IT"/>
          </a:p>
        </p:txBody>
      </p:sp>
      <p:sp>
        <p:nvSpPr>
          <p:cNvPr id="7" name="Rettangolo 6"/>
          <p:cNvSpPr/>
          <p:nvPr/>
        </p:nvSpPr>
        <p:spPr>
          <a:xfrm>
            <a:off x="3505200" y="1816100"/>
            <a:ext cx="2362200" cy="112394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6324600" y="1825625"/>
            <a:ext cx="2819400" cy="11239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 flipH="1">
            <a:off x="3346450" y="3045556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solidFill>
                  <a:srgbClr val="00B050"/>
                </a:solidFill>
              </a:rPr>
              <a:t>Least-squares (goodness of fit)</a:t>
            </a:r>
            <a:endParaRPr lang="en-US" sz="1800" dirty="0">
              <a:solidFill>
                <a:srgbClr val="00B050"/>
              </a:solidFill>
            </a:endParaRPr>
          </a:p>
        </p:txBody>
      </p:sp>
      <p:sp>
        <p:nvSpPr>
          <p:cNvPr id="10" name="CasellaDiTesto 9"/>
          <p:cNvSpPr txBox="1"/>
          <p:nvPr/>
        </p:nvSpPr>
        <p:spPr>
          <a:xfrm flipH="1">
            <a:off x="6324600" y="3065190"/>
            <a:ext cx="2733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solidFill>
                  <a:srgbClr val="FF0000"/>
                </a:solidFill>
              </a:rPr>
              <a:t>Regularization</a:t>
            </a:r>
          </a:p>
          <a:p>
            <a:pPr algn="ctr"/>
            <a:r>
              <a:rPr lang="en-US" sz="1800" dirty="0" smtClean="0">
                <a:solidFill>
                  <a:srgbClr val="FF0000"/>
                </a:solidFill>
              </a:rPr>
              <a:t>(prevent </a:t>
            </a:r>
            <a:r>
              <a:rPr lang="en-US" sz="1800" dirty="0" err="1" smtClean="0">
                <a:solidFill>
                  <a:srgbClr val="FF0000"/>
                </a:solidFill>
              </a:rPr>
              <a:t>overfitting</a:t>
            </a:r>
            <a:r>
              <a:rPr lang="en-US" sz="1800" dirty="0" smtClean="0">
                <a:solidFill>
                  <a:srgbClr val="FF0000"/>
                </a:solidFill>
              </a:rPr>
              <a:t>)</a:t>
            </a:r>
            <a:endParaRPr lang="en-US" sz="1800" dirty="0">
              <a:solidFill>
                <a:srgbClr val="FF0000"/>
              </a:solidFill>
            </a:endParaRPr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0078"/>
            <a:ext cx="9144000" cy="85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11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800" dirty="0"/>
              <a:t>Matrix </a:t>
            </a:r>
            <a:r>
              <a:rPr lang="it-IT" sz="2800" dirty="0" err="1"/>
              <a:t>Factorization</a:t>
            </a:r>
            <a:r>
              <a:rPr lang="it-IT" sz="2800" dirty="0"/>
              <a:t> in </a:t>
            </a:r>
            <a:r>
              <a:rPr lang="it-IT" sz="2800" dirty="0" err="1"/>
              <a:t>RecSys</a:t>
            </a:r>
            <a:endParaRPr lang="en-US" sz="2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47957"/>
          </a:xfrm>
        </p:spPr>
        <p:txBody>
          <a:bodyPr/>
          <a:lstStyle/>
          <a:p>
            <a:r>
              <a:rPr lang="en-US" sz="2400" dirty="0" smtClean="0"/>
              <a:t>Optimization</a:t>
            </a:r>
          </a:p>
          <a:p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8</a:t>
            </a:fld>
            <a:endParaRPr lang="en-US" altLang="it-IT"/>
          </a:p>
        </p:txBody>
      </p:sp>
      <p:sp>
        <p:nvSpPr>
          <p:cNvPr id="7" name="Rettangolo 6"/>
          <p:cNvSpPr/>
          <p:nvPr/>
        </p:nvSpPr>
        <p:spPr>
          <a:xfrm>
            <a:off x="3505200" y="1816100"/>
            <a:ext cx="2362200" cy="112394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6324600" y="1825625"/>
            <a:ext cx="2819400" cy="11239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 flipH="1">
            <a:off x="3346450" y="3045556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solidFill>
                  <a:srgbClr val="00B050"/>
                </a:solidFill>
              </a:rPr>
              <a:t>Least-squares (goodness of fit)</a:t>
            </a:r>
            <a:endParaRPr lang="en-US" sz="1800" dirty="0">
              <a:solidFill>
                <a:srgbClr val="00B050"/>
              </a:solidFill>
            </a:endParaRPr>
          </a:p>
        </p:txBody>
      </p:sp>
      <p:sp>
        <p:nvSpPr>
          <p:cNvPr id="10" name="CasellaDiTesto 9"/>
          <p:cNvSpPr txBox="1"/>
          <p:nvPr/>
        </p:nvSpPr>
        <p:spPr>
          <a:xfrm flipH="1">
            <a:off x="6324600" y="3065190"/>
            <a:ext cx="2733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solidFill>
                  <a:srgbClr val="FF0000"/>
                </a:solidFill>
              </a:rPr>
              <a:t>Regularization</a:t>
            </a:r>
          </a:p>
          <a:p>
            <a:pPr algn="ctr"/>
            <a:r>
              <a:rPr lang="en-US" sz="1800" dirty="0" smtClean="0">
                <a:solidFill>
                  <a:srgbClr val="FF0000"/>
                </a:solidFill>
              </a:rPr>
              <a:t>(prevent </a:t>
            </a:r>
            <a:r>
              <a:rPr lang="en-US" sz="1800" dirty="0" err="1" smtClean="0">
                <a:solidFill>
                  <a:srgbClr val="FF0000"/>
                </a:solidFill>
              </a:rPr>
              <a:t>overfitting</a:t>
            </a:r>
            <a:r>
              <a:rPr lang="en-US" sz="1800" dirty="0" smtClean="0">
                <a:solidFill>
                  <a:srgbClr val="FF0000"/>
                </a:solidFill>
              </a:rPr>
              <a:t>)</a:t>
            </a:r>
            <a:endParaRPr lang="en-US" sz="1800" dirty="0">
              <a:solidFill>
                <a:srgbClr val="FF0000"/>
              </a:solidFill>
            </a:endParaRPr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0078"/>
            <a:ext cx="9144000" cy="855991"/>
          </a:xfrm>
          <a:prstGeom prst="rect">
            <a:avLst/>
          </a:prstGeom>
        </p:spPr>
      </p:pic>
      <p:pic>
        <p:nvPicPr>
          <p:cNvPr id="18" name="Immagin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" y="4917190"/>
            <a:ext cx="1320800" cy="1320800"/>
          </a:xfrm>
          <a:prstGeom prst="rect">
            <a:avLst/>
          </a:prstGeom>
        </p:spPr>
      </p:pic>
      <p:sp>
        <p:nvSpPr>
          <p:cNvPr id="19" name="CasellaDiTesto 18"/>
          <p:cNvSpPr txBox="1"/>
          <p:nvPr/>
        </p:nvSpPr>
        <p:spPr>
          <a:xfrm>
            <a:off x="1351973" y="5082198"/>
            <a:ext cx="7658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dirty="0"/>
          </a:p>
          <a:p>
            <a:r>
              <a:rPr lang="en-US" sz="1800" b="1" dirty="0" smtClean="0"/>
              <a:t>WARNING</a:t>
            </a:r>
            <a:r>
              <a:rPr lang="en-US" sz="1800" dirty="0" smtClean="0"/>
              <a:t>: For simplicity I won’t include user and item biases in the models, but you can try with them at home</a:t>
            </a:r>
            <a:endParaRPr lang="en-US" sz="1800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700" y="4047522"/>
            <a:ext cx="7226299" cy="80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7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Variants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02803"/>
            <a:ext cx="5549900" cy="5181600"/>
          </a:xfrm>
        </p:spPr>
        <p:txBody>
          <a:bodyPr/>
          <a:lstStyle/>
          <a:p>
            <a:r>
              <a:rPr lang="en-US" sz="2000" dirty="0" smtClean="0"/>
              <a:t>Batch Gradient Descent</a:t>
            </a:r>
          </a:p>
          <a:p>
            <a:pPr lvl="1"/>
            <a:r>
              <a:rPr lang="en-US" sz="1600" dirty="0" smtClean="0"/>
              <a:t>Calculate the gradients for the </a:t>
            </a:r>
            <a:r>
              <a:rPr lang="en-US" sz="1600" b="1" dirty="0" smtClean="0"/>
              <a:t>whole</a:t>
            </a:r>
            <a:r>
              <a:rPr lang="en-US" sz="1600" dirty="0" smtClean="0"/>
              <a:t> dataset to perform just </a:t>
            </a:r>
            <a:r>
              <a:rPr lang="en-US" sz="1600" b="1" dirty="0" smtClean="0"/>
              <a:t>one</a:t>
            </a:r>
            <a:r>
              <a:rPr lang="en-US" sz="1600" dirty="0" smtClean="0"/>
              <a:t> update</a:t>
            </a:r>
          </a:p>
          <a:p>
            <a:pPr lvl="1"/>
            <a:r>
              <a:rPr lang="en-US" sz="1600" dirty="0" smtClean="0"/>
              <a:t>    learning rate (or step size): controls speed of convergence (or divergence if too large)</a:t>
            </a:r>
          </a:p>
          <a:p>
            <a:pPr lvl="1"/>
            <a:r>
              <a:rPr lang="en-US" sz="1600" dirty="0" smtClean="0"/>
              <a:t>Cons: Very slow, no online updates</a:t>
            </a:r>
          </a:p>
          <a:p>
            <a:pPr lvl="1"/>
            <a:endParaRPr lang="en-US" sz="1600" dirty="0"/>
          </a:p>
          <a:p>
            <a:r>
              <a:rPr lang="en-US" sz="2000" dirty="0" smtClean="0"/>
              <a:t>Stochastic Gradient Descent</a:t>
            </a:r>
          </a:p>
          <a:p>
            <a:pPr lvl="1"/>
            <a:r>
              <a:rPr lang="en-US" sz="1600" dirty="0" smtClean="0"/>
              <a:t>Perform a parameter update for </a:t>
            </a:r>
            <a:r>
              <a:rPr lang="en-US" sz="1600" b="1" dirty="0" smtClean="0"/>
              <a:t>each</a:t>
            </a:r>
            <a:r>
              <a:rPr lang="en-US" sz="1600" dirty="0" smtClean="0"/>
              <a:t> user-item tuple (</a:t>
            </a:r>
            <a:r>
              <a:rPr lang="en-US" sz="1600" dirty="0" err="1" smtClean="0"/>
              <a:t>i,j</a:t>
            </a:r>
            <a:r>
              <a:rPr lang="en-US" sz="1600" dirty="0" smtClean="0"/>
              <a:t>)</a:t>
            </a:r>
          </a:p>
          <a:p>
            <a:pPr lvl="1"/>
            <a:r>
              <a:rPr lang="en-US" sz="1600" dirty="0" smtClean="0"/>
              <a:t>Pros: cheap updates, online update, same practical convergence of Batch-GD</a:t>
            </a:r>
          </a:p>
          <a:p>
            <a:pPr lvl="1"/>
            <a:r>
              <a:rPr lang="en-US" sz="1600" dirty="0" smtClean="0"/>
              <a:t>Cons: high variance (fluctuations), local minima</a:t>
            </a:r>
          </a:p>
          <a:p>
            <a:pPr lvl="1"/>
            <a:endParaRPr lang="en-US" sz="1800" dirty="0" smtClean="0"/>
          </a:p>
          <a:p>
            <a:r>
              <a:rPr lang="en-US" sz="2000" dirty="0" err="1" smtClean="0"/>
              <a:t>Minibatch</a:t>
            </a:r>
            <a:r>
              <a:rPr lang="en-US" sz="2000" dirty="0" smtClean="0"/>
              <a:t> SGD (not-covered)</a:t>
            </a:r>
          </a:p>
          <a:p>
            <a:pPr lvl="1"/>
            <a:r>
              <a:rPr lang="en-US" sz="1600" dirty="0" smtClean="0"/>
              <a:t>Update every </a:t>
            </a:r>
            <a:r>
              <a:rPr lang="en-US" sz="1600" dirty="0" err="1" smtClean="0"/>
              <a:t>minibatch</a:t>
            </a:r>
            <a:r>
              <a:rPr lang="en-US" sz="1600" dirty="0" smtClean="0"/>
              <a:t> of </a:t>
            </a:r>
            <a:r>
              <a:rPr lang="en-US" sz="1600" b="1" dirty="0" smtClean="0"/>
              <a:t>n</a:t>
            </a:r>
            <a:r>
              <a:rPr lang="en-US" sz="1600" dirty="0" smtClean="0"/>
              <a:t> training tuples</a:t>
            </a:r>
          </a:p>
          <a:p>
            <a:pPr lvl="1"/>
            <a:r>
              <a:rPr lang="en-US" sz="1600" dirty="0" smtClean="0"/>
              <a:t>Pros over SGD: less variance </a:t>
            </a:r>
            <a:r>
              <a:rPr lang="en-US" sz="1600" dirty="0" smtClean="0">
                <a:sym typeface="Wingdings"/>
              </a:rPr>
              <a:t> stable convergence, fast matrix-ops</a:t>
            </a:r>
            <a:endParaRPr lang="en-US" sz="1600" dirty="0" smtClean="0"/>
          </a:p>
          <a:p>
            <a:pPr lvl="1"/>
            <a:endParaRPr lang="en-US" sz="1600" dirty="0" smtClean="0"/>
          </a:p>
          <a:p>
            <a:pPr lvl="1"/>
            <a:endParaRPr lang="en-US" sz="1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9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475" y="1419832"/>
            <a:ext cx="2368550" cy="340997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443" y="3195637"/>
            <a:ext cx="2879982" cy="307975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2044700"/>
            <a:ext cx="160020" cy="22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5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VAASHAPES" val="1"/>
  <p:tag name="ADVAATEXT" val="1"/>
  <p:tag name="ADVSHADOWS" val="1"/>
  <p:tag name="ADVBEVELING" val="1"/>
  <p:tag name="ADVPANSCAN" val="0"/>
  <p:tag name="ADVDIMBULLETS" val="0"/>
  <p:tag name="ADVGAMMA" val="0.000000"/>
  <p:tag name="ADVFASTTRANSITIONS" val="1"/>
  <p:tag name="ADVSCREENHEIGHT" val="600"/>
  <p:tag name="ADVSCREENWIDTH" val="800"/>
  <p:tag name="ADVGLOBALTRANSITION" val="-1"/>
  <p:tag name="ADVSHOWMETER" val="0"/>
  <p:tag name="ADVSETTINGS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WHN3C4DGOVz7JTy5XAT1n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I3NmRqXPJr60nHtqstDn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2euwCGm1KdbqZKggccIY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1JwQBx8pn0mJ0yRkOhtI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AGFmitXU3BCh1shRUupNP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xiHue1DBgIlU36vBw6SUC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3M96NbnOwqRwNOTq5PoDY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vKRd28LyF4Yd1Yc6OU13Y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5m202FSyMAjBIhuSfSLSD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sHP8SEesMT678nENeVgr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V6oamjXiVVQkQ0F69YmNV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sidXmrFriqvCF9BiBJal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ykohu5yh3YUCmeqaLkCDe"/>
</p:tagLst>
</file>

<file path=ppt/theme/theme1.xml><?xml version="1.0" encoding="utf-8"?>
<a:theme xmlns:a="http://schemas.openxmlformats.org/drawingml/2006/main" name="PoliLightBlue3">
  <a:themeElements>
    <a:clrScheme name="PoliLightBlue3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oliLightBlue3">
      <a:majorFont>
        <a:latin typeface="Lucida Grande"/>
        <a:ea typeface="ＭＳ Ｐゴシック"/>
        <a:cs typeface="ＭＳ Ｐゴシック"/>
      </a:majorFont>
      <a:minorFont>
        <a:latin typeface="Lucida Grande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PoliLightBlue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10704</TotalTime>
  <Words>1034</Words>
  <Application>Microsoft Office PowerPoint</Application>
  <PresentationFormat>Presentazione su schermo (4:3)</PresentationFormat>
  <Paragraphs>358</Paragraphs>
  <Slides>28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28</vt:i4>
      </vt:variant>
    </vt:vector>
  </HeadingPairs>
  <TitlesOfParts>
    <vt:vector size="37" baseType="lpstr">
      <vt:lpstr>ＭＳ Ｐゴシック</vt:lpstr>
      <vt:lpstr>Cambria Math</vt:lpstr>
      <vt:lpstr>Lucida Grande</vt:lpstr>
      <vt:lpstr>Times</vt:lpstr>
      <vt:lpstr>Times New Roman</vt:lpstr>
      <vt:lpstr>Trebuchet MS</vt:lpstr>
      <vt:lpstr>Wingdings</vt:lpstr>
      <vt:lpstr>ヒラギノ角ゴ Pro W3</vt:lpstr>
      <vt:lpstr>PoliLightBlue3</vt:lpstr>
      <vt:lpstr>Presentazione standard di PowerPoint</vt:lpstr>
      <vt:lpstr>Outline</vt:lpstr>
      <vt:lpstr>Matrix Factorization in RecSys</vt:lpstr>
      <vt:lpstr>Presentazione standard di PowerPoint</vt:lpstr>
      <vt:lpstr>Matrix Factorization in RecSys</vt:lpstr>
      <vt:lpstr>Matrix Factorization in RecSys</vt:lpstr>
      <vt:lpstr>Matrix Factorization in RecSys</vt:lpstr>
      <vt:lpstr>Matrix Factorization in RecSys</vt:lpstr>
      <vt:lpstr>Gradient Descent Variants</vt:lpstr>
      <vt:lpstr>Gradient Descent Variants</vt:lpstr>
      <vt:lpstr>Matrix Factorization with SGD</vt:lpstr>
      <vt:lpstr>Matrix Factorization with SGD</vt:lpstr>
      <vt:lpstr>Matrix Factorization with SGD</vt:lpstr>
      <vt:lpstr>MF-SGD tips and tricks</vt:lpstr>
      <vt:lpstr>Matrix Factorization in RecSys</vt:lpstr>
      <vt:lpstr>AsymmetricSVD</vt:lpstr>
      <vt:lpstr>AsymmetricSVD</vt:lpstr>
      <vt:lpstr>AsymmetricSVD</vt:lpstr>
      <vt:lpstr>AsymmetricSVD</vt:lpstr>
      <vt:lpstr>AsymmetricSVD</vt:lpstr>
      <vt:lpstr>AsySVD-SGD updates</vt:lpstr>
      <vt:lpstr>Matrix Factorization in RecSys</vt:lpstr>
      <vt:lpstr>IALS or WRMF</vt:lpstr>
      <vt:lpstr>IALS</vt:lpstr>
      <vt:lpstr>IALS</vt:lpstr>
      <vt:lpstr>Learning IALS</vt:lpstr>
      <vt:lpstr>Learning IALS</vt:lpstr>
      <vt:lpstr>Learning IALS</vt:lpstr>
    </vt:vector>
  </TitlesOfParts>
  <Company>Politecnico di Milano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Dispositivi Logici Programmabili</dc:title>
  <dc:creator>Marco D. Santambrogio</dc:creator>
  <cp:lastModifiedBy>Maurizio FD</cp:lastModifiedBy>
  <cp:revision>352</cp:revision>
  <cp:lastPrinted>2015-10-15T10:44:10Z</cp:lastPrinted>
  <dcterms:created xsi:type="dcterms:W3CDTF">2010-03-10T22:19:22Z</dcterms:created>
  <dcterms:modified xsi:type="dcterms:W3CDTF">2017-11-19T18:14:26Z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Tracking">
    <vt:lpwstr>true</vt:lpwstr>
  </property>
  <property fmtid="{D5CDD505-2E9C-101B-9397-08002B2CF9AE}" pid="3" name="Google.Documents.DocumentId">
    <vt:lpwstr>18aJ18rJbbBkyQzK-JkOT7NWlDMfLGIfvHwmqknZ8_20</vt:lpwstr>
  </property>
  <property fmtid="{D5CDD505-2E9C-101B-9397-08002B2CF9AE}" pid="4" name="Google.Documents.RevisionId">
    <vt:lpwstr>12951292456047101535</vt:lpwstr>
  </property>
  <property fmtid="{D5CDD505-2E9C-101B-9397-08002B2CF9AE}" pid="5" name="Google.Documents.PluginVersion">
    <vt:lpwstr>2.0.2026.3768</vt:lpwstr>
  </property>
  <property fmtid="{D5CDD505-2E9C-101B-9397-08002B2CF9AE}" pid="6" name="Google.Documents.MergeIncapabilityFlags">
    <vt:i4>0</vt:i4>
  </property>
</Properties>
</file>